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1"/>
  </p:notesMasterIdLst>
  <p:sldIdLst>
    <p:sldId id="257" r:id="rId2"/>
    <p:sldId id="268" r:id="rId3"/>
    <p:sldId id="303" r:id="rId4"/>
    <p:sldId id="304" r:id="rId5"/>
    <p:sldId id="296" r:id="rId6"/>
    <p:sldId id="305" r:id="rId7"/>
    <p:sldId id="306" r:id="rId8"/>
    <p:sldId id="278" r:id="rId9"/>
    <p:sldId id="279" r:id="rId10"/>
    <p:sldId id="307" r:id="rId11"/>
    <p:sldId id="281" r:id="rId12"/>
    <p:sldId id="282" r:id="rId13"/>
    <p:sldId id="283" r:id="rId14"/>
    <p:sldId id="284" r:id="rId15"/>
    <p:sldId id="285" r:id="rId16"/>
    <p:sldId id="287" r:id="rId17"/>
    <p:sldId id="288" r:id="rId18"/>
    <p:sldId id="289" r:id="rId19"/>
    <p:sldId id="291" r:id="rId20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EE561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365CAF-BB91-4A6A-9159-BA0C20114D0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863F94F-76AE-4634-A290-B5B44CBC218D}">
      <dgm:prSet phldrT="[Testo]" custT="1"/>
      <dgm:spPr/>
      <dgm:t>
        <a:bodyPr/>
        <a:lstStyle/>
        <a:p>
          <a:pPr rtl="0"/>
          <a:r>
            <a: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consentire agli allievi di operare nella scuola come se fossero in azienda, riproducendo un apposito “Laboratorio di Simulazione”</a:t>
          </a:r>
          <a:endParaRPr lang="it-IT" sz="1400" dirty="0"/>
        </a:p>
      </dgm:t>
    </dgm:pt>
    <dgm:pt modelId="{C4068207-300C-4F54-92D2-B763C5650CF8}" type="parTrans" cxnId="{8C272E8D-30EF-4DFE-98C2-51DA6F645DB4}">
      <dgm:prSet/>
      <dgm:spPr/>
      <dgm:t>
        <a:bodyPr/>
        <a:lstStyle/>
        <a:p>
          <a:endParaRPr lang="it-IT"/>
        </a:p>
      </dgm:t>
    </dgm:pt>
    <dgm:pt modelId="{41CB8751-E399-4925-A596-7E641F5FB94B}" type="sibTrans" cxnId="{8C272E8D-30EF-4DFE-98C2-51DA6F645DB4}">
      <dgm:prSet/>
      <dgm:spPr/>
      <dgm:t>
        <a:bodyPr/>
        <a:lstStyle/>
        <a:p>
          <a:endParaRPr lang="it-IT"/>
        </a:p>
      </dgm:t>
    </dgm:pt>
    <dgm:pt modelId="{B759C20B-7656-4817-8A74-EDE626FFAD7A}">
      <dgm:prSet phldrT="[Testo]" custT="1"/>
      <dgm:spPr/>
      <dgm:t>
        <a:bodyPr/>
        <a:lstStyle/>
        <a:p>
          <a:pPr rtl="0"/>
          <a:r>
            <a: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attivazione di rapporti di tutoraggio tra scuola e impresa</a:t>
          </a:r>
          <a:endParaRPr lang="it-IT" sz="1800" dirty="0"/>
        </a:p>
      </dgm:t>
    </dgm:pt>
    <dgm:pt modelId="{4D417C05-1366-4C25-BFED-C78E1A3B1236}" type="parTrans" cxnId="{D03E43D9-DB26-46CD-AB7D-55881F8CD39F}">
      <dgm:prSet/>
      <dgm:spPr/>
      <dgm:t>
        <a:bodyPr/>
        <a:lstStyle/>
        <a:p>
          <a:endParaRPr lang="it-IT"/>
        </a:p>
      </dgm:t>
    </dgm:pt>
    <dgm:pt modelId="{2402ECFE-AA6A-4CD6-AB46-271D4D904497}" type="sibTrans" cxnId="{D03E43D9-DB26-46CD-AB7D-55881F8CD39F}">
      <dgm:prSet/>
      <dgm:spPr/>
      <dgm:t>
        <a:bodyPr/>
        <a:lstStyle/>
        <a:p>
          <a:endParaRPr lang="it-IT"/>
        </a:p>
      </dgm:t>
    </dgm:pt>
    <dgm:pt modelId="{CF13CE66-89A8-4DA2-A4C9-87F4B8867F12}">
      <dgm:prSet phldrT="[Testo]" custT="1"/>
      <dgm:spPr/>
      <dgm:t>
        <a:bodyPr/>
        <a:lstStyle/>
        <a:p>
          <a:pPr rtl="0"/>
          <a:r>
            <a: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sviluppare l’interazione tra le Imprese Formative Simulate all’interno di una rete nazionale/internazionale attraverso un portale telematico; </a:t>
          </a:r>
          <a:endParaRPr lang="it-IT" sz="1400" dirty="0"/>
        </a:p>
      </dgm:t>
    </dgm:pt>
    <dgm:pt modelId="{1B748858-2286-427F-B931-689620CDB55D}" type="parTrans" cxnId="{127C5A15-AD83-44B8-812F-4929FA7DA1CE}">
      <dgm:prSet/>
      <dgm:spPr/>
      <dgm:t>
        <a:bodyPr/>
        <a:lstStyle/>
        <a:p>
          <a:endParaRPr lang="it-IT"/>
        </a:p>
      </dgm:t>
    </dgm:pt>
    <dgm:pt modelId="{1EC3A2D7-18CD-4F7F-B011-69BFF7B3EAFC}" type="sibTrans" cxnId="{127C5A15-AD83-44B8-812F-4929FA7DA1CE}">
      <dgm:prSet/>
      <dgm:spPr/>
      <dgm:t>
        <a:bodyPr/>
        <a:lstStyle/>
        <a:p>
          <a:endParaRPr lang="it-IT"/>
        </a:p>
      </dgm:t>
    </dgm:pt>
    <dgm:pt modelId="{8D93CDC2-66F5-4259-89A3-C4D28A3C51D4}">
      <dgm:prSet phldrT="[Testo]"/>
      <dgm:spPr/>
      <dgm:t>
        <a:bodyPr/>
        <a:lstStyle/>
        <a:p>
          <a:pPr rtl="0"/>
          <a:r>
            <a: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applicare la normativa vigente civile e fiscale</a:t>
          </a:r>
          <a:endParaRPr lang="it-IT" dirty="0"/>
        </a:p>
      </dgm:t>
    </dgm:pt>
    <dgm:pt modelId="{BCBC64FA-1596-446D-8CE3-629D5896509F}" type="parTrans" cxnId="{9B30B460-8D1C-4B9C-9EED-7EC9367B07E8}">
      <dgm:prSet/>
      <dgm:spPr/>
      <dgm:t>
        <a:bodyPr/>
        <a:lstStyle/>
        <a:p>
          <a:endParaRPr lang="it-IT"/>
        </a:p>
      </dgm:t>
    </dgm:pt>
    <dgm:pt modelId="{DC6CDA4B-9AD1-4F8E-A8A8-CAA0906D762A}" type="sibTrans" cxnId="{9B30B460-8D1C-4B9C-9EED-7EC9367B07E8}">
      <dgm:prSet/>
      <dgm:spPr/>
      <dgm:t>
        <a:bodyPr/>
        <a:lstStyle/>
        <a:p>
          <a:endParaRPr lang="it-IT"/>
        </a:p>
      </dgm:t>
    </dgm:pt>
    <dgm:pt modelId="{A05F9077-8CAA-44C6-BF3E-9D66EE61A9BF}">
      <dgm:prSet phldrT="[Testo]" custT="1"/>
      <dgm:spPr/>
      <dgm:t>
        <a:bodyPr/>
        <a:lstStyle/>
        <a:p>
          <a:pPr rtl="0"/>
          <a:r>
            <a: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accrescere la possibilità di scambi commerciali ed interculturali con studenti di altre realtà</a:t>
          </a:r>
          <a:endParaRPr lang="it-IT" sz="1600" dirty="0"/>
        </a:p>
      </dgm:t>
    </dgm:pt>
    <dgm:pt modelId="{2927A26E-58E6-48ED-869D-81B169D647DF}" type="parTrans" cxnId="{14A42165-2A7E-468B-8570-86AB56FF5A3D}">
      <dgm:prSet/>
      <dgm:spPr/>
      <dgm:t>
        <a:bodyPr/>
        <a:lstStyle/>
        <a:p>
          <a:endParaRPr lang="it-IT"/>
        </a:p>
      </dgm:t>
    </dgm:pt>
    <dgm:pt modelId="{DC1628C1-165B-4A99-8F21-1CE659D6C09A}" type="sibTrans" cxnId="{14A42165-2A7E-468B-8570-86AB56FF5A3D}">
      <dgm:prSet/>
      <dgm:spPr/>
      <dgm:t>
        <a:bodyPr/>
        <a:lstStyle/>
        <a:p>
          <a:endParaRPr lang="it-IT"/>
        </a:p>
      </dgm:t>
    </dgm:pt>
    <dgm:pt modelId="{CD50B816-CA6F-48AF-89B7-1513BE878E8A}">
      <dgm:prSet custT="1"/>
      <dgm:spPr/>
      <dgm:t>
        <a:bodyPr/>
        <a:lstStyle/>
        <a:p>
          <a:pPr rtl="0"/>
          <a:r>
            <a: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effettuare transazioni nella forma dell’e-commerce;</a:t>
          </a:r>
          <a:endParaRPr lang="it-IT" sz="1400" dirty="0"/>
        </a:p>
      </dgm:t>
    </dgm:pt>
    <dgm:pt modelId="{17269257-E9B7-4FB7-A79F-2E58B55868C6}" type="parTrans" cxnId="{261BC199-DEF1-49A3-B9F2-AE20AA4C27AD}">
      <dgm:prSet/>
      <dgm:spPr/>
      <dgm:t>
        <a:bodyPr/>
        <a:lstStyle/>
        <a:p>
          <a:endParaRPr lang="it-IT"/>
        </a:p>
      </dgm:t>
    </dgm:pt>
    <dgm:pt modelId="{B0588DD3-967C-4D7A-9946-D24A9E016019}" type="sibTrans" cxnId="{261BC199-DEF1-49A3-B9F2-AE20AA4C27AD}">
      <dgm:prSet/>
      <dgm:spPr/>
      <dgm:t>
        <a:bodyPr/>
        <a:lstStyle/>
        <a:p>
          <a:endParaRPr lang="it-IT"/>
        </a:p>
      </dgm:t>
    </dgm:pt>
    <dgm:pt modelId="{E5E681B0-30BC-440E-977A-ABD0C6DA605C}" type="pres">
      <dgm:prSet presAssocID="{04365CAF-BB91-4A6A-9159-BA0C20114D0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EA68F3A-C80F-4F68-B118-27B0A54A1F5B}" type="pres">
      <dgm:prSet presAssocID="{F863F94F-76AE-4634-A290-B5B44CBC218D}" presName="node" presStyleLbl="node1" presStyleIdx="0" presStyleCnt="6" custScaleX="360541" custRadScaleRad="138089" custRadScaleInc="17643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AB39F63-8C12-449A-994C-BBA0CD6C224A}" type="pres">
      <dgm:prSet presAssocID="{41CB8751-E399-4925-A596-7E641F5FB94B}" presName="sibTrans" presStyleLbl="sibTrans2D1" presStyleIdx="0" presStyleCnt="6"/>
      <dgm:spPr/>
      <dgm:t>
        <a:bodyPr/>
        <a:lstStyle/>
        <a:p>
          <a:endParaRPr lang="it-IT"/>
        </a:p>
      </dgm:t>
    </dgm:pt>
    <dgm:pt modelId="{4899D3E2-C646-450C-BF87-4982EB8159B4}" type="pres">
      <dgm:prSet presAssocID="{41CB8751-E399-4925-A596-7E641F5FB94B}" presName="connectorText" presStyleLbl="sibTrans2D1" presStyleIdx="0" presStyleCnt="6"/>
      <dgm:spPr/>
      <dgm:t>
        <a:bodyPr/>
        <a:lstStyle/>
        <a:p>
          <a:endParaRPr lang="it-IT"/>
        </a:p>
      </dgm:t>
    </dgm:pt>
    <dgm:pt modelId="{9240B33B-7B18-4A9E-9CFF-D7DBC685BC12}" type="pres">
      <dgm:prSet presAssocID="{B759C20B-7656-4817-8A74-EDE626FFAD7A}" presName="node" presStyleLbl="node1" presStyleIdx="1" presStyleCnt="6" custScaleX="302453" custRadScaleRad="158222" custRadScaleInc="9707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643164B-8936-450B-92C7-E32546D6B8C2}" type="pres">
      <dgm:prSet presAssocID="{2402ECFE-AA6A-4CD6-AB46-271D4D904497}" presName="sibTrans" presStyleLbl="sibTrans2D1" presStyleIdx="1" presStyleCnt="6"/>
      <dgm:spPr/>
      <dgm:t>
        <a:bodyPr/>
        <a:lstStyle/>
        <a:p>
          <a:endParaRPr lang="it-IT"/>
        </a:p>
      </dgm:t>
    </dgm:pt>
    <dgm:pt modelId="{3CEC94DF-DF0A-482E-B8AA-9F14AF6E2BCD}" type="pres">
      <dgm:prSet presAssocID="{2402ECFE-AA6A-4CD6-AB46-271D4D904497}" presName="connectorText" presStyleLbl="sibTrans2D1" presStyleIdx="1" presStyleCnt="6"/>
      <dgm:spPr/>
      <dgm:t>
        <a:bodyPr/>
        <a:lstStyle/>
        <a:p>
          <a:endParaRPr lang="it-IT"/>
        </a:p>
      </dgm:t>
    </dgm:pt>
    <dgm:pt modelId="{8E03BB4B-F2D9-4AB2-837F-8E70B283BC3A}" type="pres">
      <dgm:prSet presAssocID="{CF13CE66-89A8-4DA2-A4C9-87F4B8867F12}" presName="node" presStyleLbl="node1" presStyleIdx="2" presStyleCnt="6" custScaleX="393560" custRadScaleRad="158329" custRadScaleInc="2494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5C48A98-C0F2-4410-99AA-FE3B58C02BE4}" type="pres">
      <dgm:prSet presAssocID="{1EC3A2D7-18CD-4F7F-B011-69BFF7B3EAFC}" presName="sibTrans" presStyleLbl="sibTrans2D1" presStyleIdx="2" presStyleCnt="6"/>
      <dgm:spPr/>
      <dgm:t>
        <a:bodyPr/>
        <a:lstStyle/>
        <a:p>
          <a:endParaRPr lang="it-IT"/>
        </a:p>
      </dgm:t>
    </dgm:pt>
    <dgm:pt modelId="{F74BC965-3670-41C4-BAB7-87AD971B47DD}" type="pres">
      <dgm:prSet presAssocID="{1EC3A2D7-18CD-4F7F-B011-69BFF7B3EAFC}" presName="connectorText" presStyleLbl="sibTrans2D1" presStyleIdx="2" presStyleCnt="6"/>
      <dgm:spPr/>
      <dgm:t>
        <a:bodyPr/>
        <a:lstStyle/>
        <a:p>
          <a:endParaRPr lang="it-IT"/>
        </a:p>
      </dgm:t>
    </dgm:pt>
    <dgm:pt modelId="{FEBC34A8-EF43-431B-B9DA-BD42E04E9843}" type="pres">
      <dgm:prSet presAssocID="{8D93CDC2-66F5-4259-89A3-C4D28A3C51D4}" presName="node" presStyleLbl="node1" presStyleIdx="3" presStyleCnt="6" custScaleX="309554" custScaleY="97477" custRadScaleRad="157589" custRadScaleInc="17456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62A8FFC-981D-40E3-828B-D2A587183732}" type="pres">
      <dgm:prSet presAssocID="{DC6CDA4B-9AD1-4F8E-A8A8-CAA0906D762A}" presName="sibTrans" presStyleLbl="sibTrans2D1" presStyleIdx="3" presStyleCnt="6"/>
      <dgm:spPr/>
      <dgm:t>
        <a:bodyPr/>
        <a:lstStyle/>
        <a:p>
          <a:endParaRPr lang="it-IT"/>
        </a:p>
      </dgm:t>
    </dgm:pt>
    <dgm:pt modelId="{A52296B8-2214-4493-A37A-734B344EBDB7}" type="pres">
      <dgm:prSet presAssocID="{DC6CDA4B-9AD1-4F8E-A8A8-CAA0906D762A}" presName="connectorText" presStyleLbl="sibTrans2D1" presStyleIdx="3" presStyleCnt="6"/>
      <dgm:spPr/>
      <dgm:t>
        <a:bodyPr/>
        <a:lstStyle/>
        <a:p>
          <a:endParaRPr lang="it-IT"/>
        </a:p>
      </dgm:t>
    </dgm:pt>
    <dgm:pt modelId="{220802F7-A170-4232-843A-AAD4B8CBE7CE}" type="pres">
      <dgm:prSet presAssocID="{A05F9077-8CAA-44C6-BF3E-9D66EE61A9BF}" presName="node" presStyleLbl="node1" presStyleIdx="4" presStyleCnt="6" custScaleX="305384" custScaleY="111369" custRadScaleRad="122203" custRadScaleInc="8271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57288FC-CD30-442B-BC96-BD57246D14A9}" type="pres">
      <dgm:prSet presAssocID="{DC1628C1-165B-4A99-8F21-1CE659D6C09A}" presName="sibTrans" presStyleLbl="sibTrans2D1" presStyleIdx="4" presStyleCnt="6"/>
      <dgm:spPr/>
      <dgm:t>
        <a:bodyPr/>
        <a:lstStyle/>
        <a:p>
          <a:endParaRPr lang="it-IT"/>
        </a:p>
      </dgm:t>
    </dgm:pt>
    <dgm:pt modelId="{37409CC6-89BE-470B-8459-E640B4A19ADD}" type="pres">
      <dgm:prSet presAssocID="{DC1628C1-165B-4A99-8F21-1CE659D6C09A}" presName="connectorText" presStyleLbl="sibTrans2D1" presStyleIdx="4" presStyleCnt="6"/>
      <dgm:spPr/>
      <dgm:t>
        <a:bodyPr/>
        <a:lstStyle/>
        <a:p>
          <a:endParaRPr lang="it-IT"/>
        </a:p>
      </dgm:t>
    </dgm:pt>
    <dgm:pt modelId="{8DA4B181-4A72-4E14-ADE7-E984EAA85D52}" type="pres">
      <dgm:prSet presAssocID="{CD50B816-CA6F-48AF-89B7-1513BE878E8A}" presName="node" presStyleLbl="node1" presStyleIdx="5" presStyleCnt="6" custScaleX="263347" custRadScaleRad="150861" custRadScaleInc="488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63FFD38-DA6C-4426-84AE-42ACDC08765B}" type="pres">
      <dgm:prSet presAssocID="{B0588DD3-967C-4D7A-9946-D24A9E016019}" presName="sibTrans" presStyleLbl="sibTrans2D1" presStyleIdx="5" presStyleCnt="6" custScaleX="156365" custLinFactNeighborX="-340" custLinFactNeighborY="-5312"/>
      <dgm:spPr/>
      <dgm:t>
        <a:bodyPr/>
        <a:lstStyle/>
        <a:p>
          <a:endParaRPr lang="it-IT"/>
        </a:p>
      </dgm:t>
    </dgm:pt>
    <dgm:pt modelId="{9172DFE5-5279-45A9-BF7E-CB6FC46A3343}" type="pres">
      <dgm:prSet presAssocID="{B0588DD3-967C-4D7A-9946-D24A9E016019}" presName="connectorText" presStyleLbl="sibTrans2D1" presStyleIdx="5" presStyleCnt="6"/>
      <dgm:spPr/>
      <dgm:t>
        <a:bodyPr/>
        <a:lstStyle/>
        <a:p>
          <a:endParaRPr lang="it-IT"/>
        </a:p>
      </dgm:t>
    </dgm:pt>
  </dgm:ptLst>
  <dgm:cxnLst>
    <dgm:cxn modelId="{9B30B460-8D1C-4B9C-9EED-7EC9367B07E8}" srcId="{04365CAF-BB91-4A6A-9159-BA0C20114D00}" destId="{8D93CDC2-66F5-4259-89A3-C4D28A3C51D4}" srcOrd="3" destOrd="0" parTransId="{BCBC64FA-1596-446D-8CE3-629D5896509F}" sibTransId="{DC6CDA4B-9AD1-4F8E-A8A8-CAA0906D762A}"/>
    <dgm:cxn modelId="{46CADAF6-A578-4EC5-A928-D7FACFF73ED1}" type="presOf" srcId="{DC1628C1-165B-4A99-8F21-1CE659D6C09A}" destId="{37409CC6-89BE-470B-8459-E640B4A19ADD}" srcOrd="1" destOrd="0" presId="urn:microsoft.com/office/officeart/2005/8/layout/cycle2"/>
    <dgm:cxn modelId="{773D1394-A271-47CF-AC08-1672287D931B}" type="presOf" srcId="{DC1628C1-165B-4A99-8F21-1CE659D6C09A}" destId="{457288FC-CD30-442B-BC96-BD57246D14A9}" srcOrd="0" destOrd="0" presId="urn:microsoft.com/office/officeart/2005/8/layout/cycle2"/>
    <dgm:cxn modelId="{D03E43D9-DB26-46CD-AB7D-55881F8CD39F}" srcId="{04365CAF-BB91-4A6A-9159-BA0C20114D00}" destId="{B759C20B-7656-4817-8A74-EDE626FFAD7A}" srcOrd="1" destOrd="0" parTransId="{4D417C05-1366-4C25-BFED-C78E1A3B1236}" sibTransId="{2402ECFE-AA6A-4CD6-AB46-271D4D904497}"/>
    <dgm:cxn modelId="{6C7B6CD2-D8E8-40B4-9976-0D010881C72B}" type="presOf" srcId="{DC6CDA4B-9AD1-4F8E-A8A8-CAA0906D762A}" destId="{A52296B8-2214-4493-A37A-734B344EBDB7}" srcOrd="1" destOrd="0" presId="urn:microsoft.com/office/officeart/2005/8/layout/cycle2"/>
    <dgm:cxn modelId="{127C5A15-AD83-44B8-812F-4929FA7DA1CE}" srcId="{04365CAF-BB91-4A6A-9159-BA0C20114D00}" destId="{CF13CE66-89A8-4DA2-A4C9-87F4B8867F12}" srcOrd="2" destOrd="0" parTransId="{1B748858-2286-427F-B931-689620CDB55D}" sibTransId="{1EC3A2D7-18CD-4F7F-B011-69BFF7B3EAFC}"/>
    <dgm:cxn modelId="{680506D7-B0E0-4AE5-8F5A-AB9F09D28D14}" type="presOf" srcId="{A05F9077-8CAA-44C6-BF3E-9D66EE61A9BF}" destId="{220802F7-A170-4232-843A-AAD4B8CBE7CE}" srcOrd="0" destOrd="0" presId="urn:microsoft.com/office/officeart/2005/8/layout/cycle2"/>
    <dgm:cxn modelId="{354648E6-0F8D-4F22-BBE0-CB4170EDAE40}" type="presOf" srcId="{B0588DD3-967C-4D7A-9946-D24A9E016019}" destId="{163FFD38-DA6C-4426-84AE-42ACDC08765B}" srcOrd="0" destOrd="0" presId="urn:microsoft.com/office/officeart/2005/8/layout/cycle2"/>
    <dgm:cxn modelId="{B07D508F-A31F-4FC5-84B7-5E4163D4EFC9}" type="presOf" srcId="{1EC3A2D7-18CD-4F7F-B011-69BFF7B3EAFC}" destId="{85C48A98-C0F2-4410-99AA-FE3B58C02BE4}" srcOrd="0" destOrd="0" presId="urn:microsoft.com/office/officeart/2005/8/layout/cycle2"/>
    <dgm:cxn modelId="{F755825B-CF14-42FC-9E53-BA9A2350187D}" type="presOf" srcId="{B759C20B-7656-4817-8A74-EDE626FFAD7A}" destId="{9240B33B-7B18-4A9E-9CFF-D7DBC685BC12}" srcOrd="0" destOrd="0" presId="urn:microsoft.com/office/officeart/2005/8/layout/cycle2"/>
    <dgm:cxn modelId="{8C272E8D-30EF-4DFE-98C2-51DA6F645DB4}" srcId="{04365CAF-BB91-4A6A-9159-BA0C20114D00}" destId="{F863F94F-76AE-4634-A290-B5B44CBC218D}" srcOrd="0" destOrd="0" parTransId="{C4068207-300C-4F54-92D2-B763C5650CF8}" sibTransId="{41CB8751-E399-4925-A596-7E641F5FB94B}"/>
    <dgm:cxn modelId="{F2A6B9DE-D644-4011-9B41-796D3CB77FF9}" type="presOf" srcId="{04365CAF-BB91-4A6A-9159-BA0C20114D00}" destId="{E5E681B0-30BC-440E-977A-ABD0C6DA605C}" srcOrd="0" destOrd="0" presId="urn:microsoft.com/office/officeart/2005/8/layout/cycle2"/>
    <dgm:cxn modelId="{686B82FF-AC3D-4196-BCCB-596D4B992100}" type="presOf" srcId="{F863F94F-76AE-4634-A290-B5B44CBC218D}" destId="{BEA68F3A-C80F-4F68-B118-27B0A54A1F5B}" srcOrd="0" destOrd="0" presId="urn:microsoft.com/office/officeart/2005/8/layout/cycle2"/>
    <dgm:cxn modelId="{88CE2FFE-D1A7-400F-AEA9-D2FEB386522A}" type="presOf" srcId="{8D93CDC2-66F5-4259-89A3-C4D28A3C51D4}" destId="{FEBC34A8-EF43-431B-B9DA-BD42E04E9843}" srcOrd="0" destOrd="0" presId="urn:microsoft.com/office/officeart/2005/8/layout/cycle2"/>
    <dgm:cxn modelId="{8EDC4E17-6566-4B43-A48A-E11BB3F79D9E}" type="presOf" srcId="{CF13CE66-89A8-4DA2-A4C9-87F4B8867F12}" destId="{8E03BB4B-F2D9-4AB2-837F-8E70B283BC3A}" srcOrd="0" destOrd="0" presId="urn:microsoft.com/office/officeart/2005/8/layout/cycle2"/>
    <dgm:cxn modelId="{D6A5B263-B65B-49B4-8700-AE0F1B943212}" type="presOf" srcId="{41CB8751-E399-4925-A596-7E641F5FB94B}" destId="{5AB39F63-8C12-449A-994C-BBA0CD6C224A}" srcOrd="0" destOrd="0" presId="urn:microsoft.com/office/officeart/2005/8/layout/cycle2"/>
    <dgm:cxn modelId="{261BC199-DEF1-49A3-B9F2-AE20AA4C27AD}" srcId="{04365CAF-BB91-4A6A-9159-BA0C20114D00}" destId="{CD50B816-CA6F-48AF-89B7-1513BE878E8A}" srcOrd="5" destOrd="0" parTransId="{17269257-E9B7-4FB7-A79F-2E58B55868C6}" sibTransId="{B0588DD3-967C-4D7A-9946-D24A9E016019}"/>
    <dgm:cxn modelId="{14A42165-2A7E-468B-8570-86AB56FF5A3D}" srcId="{04365CAF-BB91-4A6A-9159-BA0C20114D00}" destId="{A05F9077-8CAA-44C6-BF3E-9D66EE61A9BF}" srcOrd="4" destOrd="0" parTransId="{2927A26E-58E6-48ED-869D-81B169D647DF}" sibTransId="{DC1628C1-165B-4A99-8F21-1CE659D6C09A}"/>
    <dgm:cxn modelId="{410AE0D1-77FF-4A22-9382-EAC9F80ED242}" type="presOf" srcId="{B0588DD3-967C-4D7A-9946-D24A9E016019}" destId="{9172DFE5-5279-45A9-BF7E-CB6FC46A3343}" srcOrd="1" destOrd="0" presId="urn:microsoft.com/office/officeart/2005/8/layout/cycle2"/>
    <dgm:cxn modelId="{6B01F138-4DEB-4DD9-9B65-303B4C5CA42F}" type="presOf" srcId="{2402ECFE-AA6A-4CD6-AB46-271D4D904497}" destId="{E643164B-8936-450B-92C7-E32546D6B8C2}" srcOrd="0" destOrd="0" presId="urn:microsoft.com/office/officeart/2005/8/layout/cycle2"/>
    <dgm:cxn modelId="{8249B082-C176-4946-9E72-AEACB24743E7}" type="presOf" srcId="{41CB8751-E399-4925-A596-7E641F5FB94B}" destId="{4899D3E2-C646-450C-BF87-4982EB8159B4}" srcOrd="1" destOrd="0" presId="urn:microsoft.com/office/officeart/2005/8/layout/cycle2"/>
    <dgm:cxn modelId="{732C2744-5177-4F95-9EFE-455EECE47BF0}" type="presOf" srcId="{DC6CDA4B-9AD1-4F8E-A8A8-CAA0906D762A}" destId="{362A8FFC-981D-40E3-828B-D2A587183732}" srcOrd="0" destOrd="0" presId="urn:microsoft.com/office/officeart/2005/8/layout/cycle2"/>
    <dgm:cxn modelId="{2EA811AA-1DE3-426F-B8ED-4BF1FDCE6B83}" type="presOf" srcId="{1EC3A2D7-18CD-4F7F-B011-69BFF7B3EAFC}" destId="{F74BC965-3670-41C4-BAB7-87AD971B47DD}" srcOrd="1" destOrd="0" presId="urn:microsoft.com/office/officeart/2005/8/layout/cycle2"/>
    <dgm:cxn modelId="{BF4B1FD7-AB8A-4297-9B96-CC314373CBC1}" type="presOf" srcId="{CD50B816-CA6F-48AF-89B7-1513BE878E8A}" destId="{8DA4B181-4A72-4E14-ADE7-E984EAA85D52}" srcOrd="0" destOrd="0" presId="urn:microsoft.com/office/officeart/2005/8/layout/cycle2"/>
    <dgm:cxn modelId="{941F66CA-34A6-4F97-9AA2-F20C5E0BAA7B}" type="presOf" srcId="{2402ECFE-AA6A-4CD6-AB46-271D4D904497}" destId="{3CEC94DF-DF0A-482E-B8AA-9F14AF6E2BCD}" srcOrd="1" destOrd="0" presId="urn:microsoft.com/office/officeart/2005/8/layout/cycle2"/>
    <dgm:cxn modelId="{EC024171-1D25-4D97-A7EA-E54D1BA82D5C}" type="presParOf" srcId="{E5E681B0-30BC-440E-977A-ABD0C6DA605C}" destId="{BEA68F3A-C80F-4F68-B118-27B0A54A1F5B}" srcOrd="0" destOrd="0" presId="urn:microsoft.com/office/officeart/2005/8/layout/cycle2"/>
    <dgm:cxn modelId="{45522942-DC4F-4683-9AB6-35ECE6BB8BD5}" type="presParOf" srcId="{E5E681B0-30BC-440E-977A-ABD0C6DA605C}" destId="{5AB39F63-8C12-449A-994C-BBA0CD6C224A}" srcOrd="1" destOrd="0" presId="urn:microsoft.com/office/officeart/2005/8/layout/cycle2"/>
    <dgm:cxn modelId="{2FDFF2EC-2375-460C-9AA5-0F8E256962D6}" type="presParOf" srcId="{5AB39F63-8C12-449A-994C-BBA0CD6C224A}" destId="{4899D3E2-C646-450C-BF87-4982EB8159B4}" srcOrd="0" destOrd="0" presId="urn:microsoft.com/office/officeart/2005/8/layout/cycle2"/>
    <dgm:cxn modelId="{6380C661-3A4A-4552-97BE-D7DDADD8AAB0}" type="presParOf" srcId="{E5E681B0-30BC-440E-977A-ABD0C6DA605C}" destId="{9240B33B-7B18-4A9E-9CFF-D7DBC685BC12}" srcOrd="2" destOrd="0" presId="urn:microsoft.com/office/officeart/2005/8/layout/cycle2"/>
    <dgm:cxn modelId="{0AAC1642-5626-453B-ADBB-BAA394F2D951}" type="presParOf" srcId="{E5E681B0-30BC-440E-977A-ABD0C6DA605C}" destId="{E643164B-8936-450B-92C7-E32546D6B8C2}" srcOrd="3" destOrd="0" presId="urn:microsoft.com/office/officeart/2005/8/layout/cycle2"/>
    <dgm:cxn modelId="{BEE654BE-5C84-42FF-942F-79B5D8B4F541}" type="presParOf" srcId="{E643164B-8936-450B-92C7-E32546D6B8C2}" destId="{3CEC94DF-DF0A-482E-B8AA-9F14AF6E2BCD}" srcOrd="0" destOrd="0" presId="urn:microsoft.com/office/officeart/2005/8/layout/cycle2"/>
    <dgm:cxn modelId="{E9F388D3-5668-4027-AA8D-20F4EADBE122}" type="presParOf" srcId="{E5E681B0-30BC-440E-977A-ABD0C6DA605C}" destId="{8E03BB4B-F2D9-4AB2-837F-8E70B283BC3A}" srcOrd="4" destOrd="0" presId="urn:microsoft.com/office/officeart/2005/8/layout/cycle2"/>
    <dgm:cxn modelId="{FAA98398-9741-4D86-A782-79FBE62963AE}" type="presParOf" srcId="{E5E681B0-30BC-440E-977A-ABD0C6DA605C}" destId="{85C48A98-C0F2-4410-99AA-FE3B58C02BE4}" srcOrd="5" destOrd="0" presId="urn:microsoft.com/office/officeart/2005/8/layout/cycle2"/>
    <dgm:cxn modelId="{4771013C-6837-4115-8291-9A7C09AF77DB}" type="presParOf" srcId="{85C48A98-C0F2-4410-99AA-FE3B58C02BE4}" destId="{F74BC965-3670-41C4-BAB7-87AD971B47DD}" srcOrd="0" destOrd="0" presId="urn:microsoft.com/office/officeart/2005/8/layout/cycle2"/>
    <dgm:cxn modelId="{AC4E5A64-A3A4-46A7-A9AE-EB89CB13A891}" type="presParOf" srcId="{E5E681B0-30BC-440E-977A-ABD0C6DA605C}" destId="{FEBC34A8-EF43-431B-B9DA-BD42E04E9843}" srcOrd="6" destOrd="0" presId="urn:microsoft.com/office/officeart/2005/8/layout/cycle2"/>
    <dgm:cxn modelId="{C48A45BB-0FBA-4A0C-98BF-66315DEBE0FC}" type="presParOf" srcId="{E5E681B0-30BC-440E-977A-ABD0C6DA605C}" destId="{362A8FFC-981D-40E3-828B-D2A587183732}" srcOrd="7" destOrd="0" presId="urn:microsoft.com/office/officeart/2005/8/layout/cycle2"/>
    <dgm:cxn modelId="{5E02439F-9D29-4D7D-8C82-9F8F6055CDE7}" type="presParOf" srcId="{362A8FFC-981D-40E3-828B-D2A587183732}" destId="{A52296B8-2214-4493-A37A-734B344EBDB7}" srcOrd="0" destOrd="0" presId="urn:microsoft.com/office/officeart/2005/8/layout/cycle2"/>
    <dgm:cxn modelId="{2913461E-CBFB-40AE-AA2E-6E5C856216DD}" type="presParOf" srcId="{E5E681B0-30BC-440E-977A-ABD0C6DA605C}" destId="{220802F7-A170-4232-843A-AAD4B8CBE7CE}" srcOrd="8" destOrd="0" presId="urn:microsoft.com/office/officeart/2005/8/layout/cycle2"/>
    <dgm:cxn modelId="{DA3F6BCB-29EB-467F-9FCE-F57853BB2D6E}" type="presParOf" srcId="{E5E681B0-30BC-440E-977A-ABD0C6DA605C}" destId="{457288FC-CD30-442B-BC96-BD57246D14A9}" srcOrd="9" destOrd="0" presId="urn:microsoft.com/office/officeart/2005/8/layout/cycle2"/>
    <dgm:cxn modelId="{D1ABC3E5-F404-449D-BDE6-AA582A88A315}" type="presParOf" srcId="{457288FC-CD30-442B-BC96-BD57246D14A9}" destId="{37409CC6-89BE-470B-8459-E640B4A19ADD}" srcOrd="0" destOrd="0" presId="urn:microsoft.com/office/officeart/2005/8/layout/cycle2"/>
    <dgm:cxn modelId="{7A7015EA-60CE-4C6E-BCEA-E484596EC39A}" type="presParOf" srcId="{E5E681B0-30BC-440E-977A-ABD0C6DA605C}" destId="{8DA4B181-4A72-4E14-ADE7-E984EAA85D52}" srcOrd="10" destOrd="0" presId="urn:microsoft.com/office/officeart/2005/8/layout/cycle2"/>
    <dgm:cxn modelId="{E9FF3663-F1D2-42D2-AC43-28668C795350}" type="presParOf" srcId="{E5E681B0-30BC-440E-977A-ABD0C6DA605C}" destId="{163FFD38-DA6C-4426-84AE-42ACDC08765B}" srcOrd="11" destOrd="0" presId="urn:microsoft.com/office/officeart/2005/8/layout/cycle2"/>
    <dgm:cxn modelId="{9ADDAD5C-0DBF-4BB0-9466-A3F7D55FB8EC}" type="presParOf" srcId="{163FFD38-DA6C-4426-84AE-42ACDC08765B}" destId="{9172DFE5-5279-45A9-BF7E-CB6FC46A334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49B84A-4008-44BD-958D-21BCE2DA1CF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8DEFFA3-EE1B-49AD-A9A9-34D9ED651DD8}">
      <dgm:prSet phldrT="[Testo]"/>
      <dgm:spPr/>
      <dgm:t>
        <a:bodyPr/>
        <a:lstStyle/>
        <a:p>
          <a:r>
            <a:rPr lang="it-IT" dirty="0" smtClean="0"/>
            <a:t>FASE A</a:t>
          </a:r>
          <a:endParaRPr lang="it-IT" dirty="0"/>
        </a:p>
      </dgm:t>
    </dgm:pt>
    <dgm:pt modelId="{AAE2B6DF-4B70-4E5E-8D61-BE3BC5955FF1}" type="parTrans" cxnId="{DB2DC4B4-E736-453F-B6B5-179EC4735630}">
      <dgm:prSet/>
      <dgm:spPr/>
      <dgm:t>
        <a:bodyPr/>
        <a:lstStyle/>
        <a:p>
          <a:endParaRPr lang="it-IT"/>
        </a:p>
      </dgm:t>
    </dgm:pt>
    <dgm:pt modelId="{C3AC8C43-85E5-4DCA-A347-FF575B60C75B}" type="sibTrans" cxnId="{DB2DC4B4-E736-453F-B6B5-179EC4735630}">
      <dgm:prSet/>
      <dgm:spPr/>
      <dgm:t>
        <a:bodyPr/>
        <a:lstStyle/>
        <a:p>
          <a:endParaRPr lang="it-IT"/>
        </a:p>
      </dgm:t>
    </dgm:pt>
    <dgm:pt modelId="{0B550E08-5FE2-4A9D-9587-6DA2A1D64D4F}">
      <dgm:prSet phldrT="[Testo]"/>
      <dgm:spPr/>
      <dgm:t>
        <a:bodyPr/>
        <a:lstStyle/>
        <a:p>
          <a:r>
            <a:rPr lang="it-IT" dirty="0" smtClean="0">
              <a:solidFill>
                <a:srgbClr val="003366"/>
              </a:solidFill>
            </a:rPr>
            <a:t>Ricognizione, Orientamento e Acquisizione dei dati</a:t>
          </a:r>
          <a:endParaRPr lang="it-IT" dirty="0"/>
        </a:p>
      </dgm:t>
    </dgm:pt>
    <dgm:pt modelId="{2A1004BD-148B-40B0-B0A7-83A1077F4F9C}" type="parTrans" cxnId="{5A0A495F-BF17-49AA-BD52-D26AA8280D19}">
      <dgm:prSet/>
      <dgm:spPr/>
      <dgm:t>
        <a:bodyPr/>
        <a:lstStyle/>
        <a:p>
          <a:endParaRPr lang="it-IT"/>
        </a:p>
      </dgm:t>
    </dgm:pt>
    <dgm:pt modelId="{FC72A51E-D005-46CE-8FBC-C4CA58B2DAFD}" type="sibTrans" cxnId="{5A0A495F-BF17-49AA-BD52-D26AA8280D19}">
      <dgm:prSet/>
      <dgm:spPr/>
      <dgm:t>
        <a:bodyPr/>
        <a:lstStyle/>
        <a:p>
          <a:endParaRPr lang="it-IT"/>
        </a:p>
      </dgm:t>
    </dgm:pt>
    <dgm:pt modelId="{FD49E02A-6A9F-4EEE-BBCF-FA789D4941E3}">
      <dgm:prSet phldrT="[Testo]"/>
      <dgm:spPr/>
      <dgm:t>
        <a:bodyPr/>
        <a:lstStyle/>
        <a:p>
          <a:r>
            <a:rPr lang="it-IT" dirty="0" smtClean="0"/>
            <a:t>FASE B</a:t>
          </a:r>
          <a:endParaRPr lang="it-IT" dirty="0"/>
        </a:p>
      </dgm:t>
    </dgm:pt>
    <dgm:pt modelId="{69065A19-478B-475B-B9BC-35E4CBFEDBDD}" type="parTrans" cxnId="{4BDA41A3-830F-4145-BC7D-70381047A9B6}">
      <dgm:prSet/>
      <dgm:spPr/>
      <dgm:t>
        <a:bodyPr/>
        <a:lstStyle/>
        <a:p>
          <a:endParaRPr lang="it-IT"/>
        </a:p>
      </dgm:t>
    </dgm:pt>
    <dgm:pt modelId="{C17FC32B-58B6-44D7-9BAE-589C7297F758}" type="sibTrans" cxnId="{4BDA41A3-830F-4145-BC7D-70381047A9B6}">
      <dgm:prSet/>
      <dgm:spPr/>
      <dgm:t>
        <a:bodyPr/>
        <a:lstStyle/>
        <a:p>
          <a:endParaRPr lang="it-IT"/>
        </a:p>
      </dgm:t>
    </dgm:pt>
    <dgm:pt modelId="{C3047360-C576-47E7-B491-E1DFF43895A3}">
      <dgm:prSet phldrT="[Testo]"/>
      <dgm:spPr/>
      <dgm:t>
        <a:bodyPr/>
        <a:lstStyle/>
        <a:p>
          <a:r>
            <a:rPr lang="it-IT" dirty="0" smtClean="0">
              <a:solidFill>
                <a:srgbClr val="800000"/>
              </a:solidFill>
            </a:rPr>
            <a:t>Progettazione formativa e realizzazione dell’impresa formativa simulata</a:t>
          </a:r>
          <a:r>
            <a:rPr lang="it-IT" dirty="0" smtClean="0"/>
            <a:t> </a:t>
          </a:r>
          <a:endParaRPr lang="it-IT" dirty="0"/>
        </a:p>
      </dgm:t>
    </dgm:pt>
    <dgm:pt modelId="{C012E299-D35F-487A-9F7F-02F243F93ED8}" type="parTrans" cxnId="{07B95B1A-8148-45C5-960B-461A87228B1D}">
      <dgm:prSet/>
      <dgm:spPr/>
      <dgm:t>
        <a:bodyPr/>
        <a:lstStyle/>
        <a:p>
          <a:endParaRPr lang="it-IT"/>
        </a:p>
      </dgm:t>
    </dgm:pt>
    <dgm:pt modelId="{F61BDD88-647E-45E8-8428-20A501D22C88}" type="sibTrans" cxnId="{07B95B1A-8148-45C5-960B-461A87228B1D}">
      <dgm:prSet/>
      <dgm:spPr/>
      <dgm:t>
        <a:bodyPr/>
        <a:lstStyle/>
        <a:p>
          <a:endParaRPr lang="it-IT"/>
        </a:p>
      </dgm:t>
    </dgm:pt>
    <dgm:pt modelId="{5AB23F9D-731D-483F-B255-4B085769E88C}">
      <dgm:prSet phldrT="[Testo]"/>
      <dgm:spPr/>
      <dgm:t>
        <a:bodyPr/>
        <a:lstStyle/>
        <a:p>
          <a:r>
            <a:rPr lang="it-IT" dirty="0" smtClean="0"/>
            <a:t>FASE C</a:t>
          </a:r>
          <a:endParaRPr lang="it-IT" dirty="0"/>
        </a:p>
      </dgm:t>
    </dgm:pt>
    <dgm:pt modelId="{D64ED2DC-D82B-4D89-9BFC-51C8F7B2B2C1}" type="parTrans" cxnId="{BCADDCDC-DF32-4135-8007-1C305345264D}">
      <dgm:prSet/>
      <dgm:spPr/>
      <dgm:t>
        <a:bodyPr/>
        <a:lstStyle/>
        <a:p>
          <a:endParaRPr lang="it-IT"/>
        </a:p>
      </dgm:t>
    </dgm:pt>
    <dgm:pt modelId="{35D28B25-AD7E-43D1-82F4-C7FDF4FA5631}" type="sibTrans" cxnId="{BCADDCDC-DF32-4135-8007-1C305345264D}">
      <dgm:prSet/>
      <dgm:spPr/>
      <dgm:t>
        <a:bodyPr/>
        <a:lstStyle/>
        <a:p>
          <a:endParaRPr lang="it-IT"/>
        </a:p>
      </dgm:t>
    </dgm:pt>
    <dgm:pt modelId="{D5BDB5C5-A235-44CA-8767-4F53600F9D74}">
      <dgm:prSet phldrT="[Testo]"/>
      <dgm:spPr/>
      <dgm:t>
        <a:bodyPr/>
        <a:lstStyle/>
        <a:p>
          <a:r>
            <a:rPr lang="it-IT" dirty="0" smtClean="0">
              <a:solidFill>
                <a:srgbClr val="FF3300"/>
              </a:solidFill>
            </a:rPr>
            <a:t>Monitoraggio ed Attestazione del Percorso IFS. Diffusione dei risultati conseguiti</a:t>
          </a:r>
          <a:endParaRPr lang="it-IT" dirty="0"/>
        </a:p>
      </dgm:t>
    </dgm:pt>
    <dgm:pt modelId="{4E137554-6D1B-437C-B117-01C6A7B6A3A0}" type="parTrans" cxnId="{17648B5A-0596-4B3F-8D0B-C49EE5ED70FE}">
      <dgm:prSet/>
      <dgm:spPr/>
      <dgm:t>
        <a:bodyPr/>
        <a:lstStyle/>
        <a:p>
          <a:endParaRPr lang="it-IT"/>
        </a:p>
      </dgm:t>
    </dgm:pt>
    <dgm:pt modelId="{E6C84CCA-0333-4CB9-871D-42206FBB69A1}" type="sibTrans" cxnId="{17648B5A-0596-4B3F-8D0B-C49EE5ED70FE}">
      <dgm:prSet/>
      <dgm:spPr/>
      <dgm:t>
        <a:bodyPr/>
        <a:lstStyle/>
        <a:p>
          <a:endParaRPr lang="it-IT"/>
        </a:p>
      </dgm:t>
    </dgm:pt>
    <dgm:pt modelId="{497ACEDF-ADAC-4BF6-942D-EF1C96F7F18D}" type="pres">
      <dgm:prSet presAssocID="{B949B84A-4008-44BD-958D-21BCE2DA1CF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D526A97-FE80-419C-BB2D-5154A89EF8C5}" type="pres">
      <dgm:prSet presAssocID="{A8DEFFA3-EE1B-49AD-A9A9-34D9ED651DD8}" presName="linNode" presStyleCnt="0"/>
      <dgm:spPr/>
    </dgm:pt>
    <dgm:pt modelId="{5D0E9F13-EFD1-4BAF-A398-B73AC9D50309}" type="pres">
      <dgm:prSet presAssocID="{A8DEFFA3-EE1B-49AD-A9A9-34D9ED651DD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E9CC62A-5833-4110-B327-ABF3927771AE}" type="pres">
      <dgm:prSet presAssocID="{A8DEFFA3-EE1B-49AD-A9A9-34D9ED651DD8}" presName="descendantText" presStyleLbl="alignAccFollowNode1" presStyleIdx="0" presStyleCnt="3" custLinFactNeighborX="694" custLinFactNeighborY="-56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40E251F-C43E-44B7-A19B-28778C99F948}" type="pres">
      <dgm:prSet presAssocID="{C3AC8C43-85E5-4DCA-A347-FF575B60C75B}" presName="sp" presStyleCnt="0"/>
      <dgm:spPr/>
    </dgm:pt>
    <dgm:pt modelId="{682F8070-CCA3-47A0-B649-099A13F6D750}" type="pres">
      <dgm:prSet presAssocID="{FD49E02A-6A9F-4EEE-BBCF-FA789D4941E3}" presName="linNode" presStyleCnt="0"/>
      <dgm:spPr/>
    </dgm:pt>
    <dgm:pt modelId="{508743C3-8D2C-4147-A840-3B59B278E364}" type="pres">
      <dgm:prSet presAssocID="{FD49E02A-6A9F-4EEE-BBCF-FA789D4941E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30943D2-B580-4A16-8C99-EFC5DA7BAA7B}" type="pres">
      <dgm:prSet presAssocID="{FD49E02A-6A9F-4EEE-BBCF-FA789D4941E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F334270-78A0-44F3-A4CF-8C4D1924D4CC}" type="pres">
      <dgm:prSet presAssocID="{C17FC32B-58B6-44D7-9BAE-589C7297F758}" presName="sp" presStyleCnt="0"/>
      <dgm:spPr/>
    </dgm:pt>
    <dgm:pt modelId="{B0269D5B-D0A0-487E-9AD2-71F511DB0B07}" type="pres">
      <dgm:prSet presAssocID="{5AB23F9D-731D-483F-B255-4B085769E88C}" presName="linNode" presStyleCnt="0"/>
      <dgm:spPr/>
    </dgm:pt>
    <dgm:pt modelId="{9B5D16E1-0FBE-4057-966A-5BE374D449B5}" type="pres">
      <dgm:prSet presAssocID="{5AB23F9D-731D-483F-B255-4B085769E88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7CA4F33-1F91-4C55-BD39-6DFF7548ECD6}" type="pres">
      <dgm:prSet presAssocID="{5AB23F9D-731D-483F-B255-4B085769E88C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BDA2E53-84B4-40DA-BA1A-22A8587E6103}" type="presOf" srcId="{5AB23F9D-731D-483F-B255-4B085769E88C}" destId="{9B5D16E1-0FBE-4057-966A-5BE374D449B5}" srcOrd="0" destOrd="0" presId="urn:microsoft.com/office/officeart/2005/8/layout/vList5"/>
    <dgm:cxn modelId="{DB2DC4B4-E736-453F-B6B5-179EC4735630}" srcId="{B949B84A-4008-44BD-958D-21BCE2DA1CF3}" destId="{A8DEFFA3-EE1B-49AD-A9A9-34D9ED651DD8}" srcOrd="0" destOrd="0" parTransId="{AAE2B6DF-4B70-4E5E-8D61-BE3BC5955FF1}" sibTransId="{C3AC8C43-85E5-4DCA-A347-FF575B60C75B}"/>
    <dgm:cxn modelId="{195FBC5E-73AC-4619-9EB2-A1C84E4AEB53}" type="presOf" srcId="{B949B84A-4008-44BD-958D-21BCE2DA1CF3}" destId="{497ACEDF-ADAC-4BF6-942D-EF1C96F7F18D}" srcOrd="0" destOrd="0" presId="urn:microsoft.com/office/officeart/2005/8/layout/vList5"/>
    <dgm:cxn modelId="{17648B5A-0596-4B3F-8D0B-C49EE5ED70FE}" srcId="{5AB23F9D-731D-483F-B255-4B085769E88C}" destId="{D5BDB5C5-A235-44CA-8767-4F53600F9D74}" srcOrd="0" destOrd="0" parTransId="{4E137554-6D1B-437C-B117-01C6A7B6A3A0}" sibTransId="{E6C84CCA-0333-4CB9-871D-42206FBB69A1}"/>
    <dgm:cxn modelId="{5853271E-C810-41C4-ACE8-D0BAAABC88F1}" type="presOf" srcId="{C3047360-C576-47E7-B491-E1DFF43895A3}" destId="{030943D2-B580-4A16-8C99-EFC5DA7BAA7B}" srcOrd="0" destOrd="0" presId="urn:microsoft.com/office/officeart/2005/8/layout/vList5"/>
    <dgm:cxn modelId="{5A0A495F-BF17-49AA-BD52-D26AA8280D19}" srcId="{A8DEFFA3-EE1B-49AD-A9A9-34D9ED651DD8}" destId="{0B550E08-5FE2-4A9D-9587-6DA2A1D64D4F}" srcOrd="0" destOrd="0" parTransId="{2A1004BD-148B-40B0-B0A7-83A1077F4F9C}" sibTransId="{FC72A51E-D005-46CE-8FBC-C4CA58B2DAFD}"/>
    <dgm:cxn modelId="{07B95B1A-8148-45C5-960B-461A87228B1D}" srcId="{FD49E02A-6A9F-4EEE-BBCF-FA789D4941E3}" destId="{C3047360-C576-47E7-B491-E1DFF43895A3}" srcOrd="0" destOrd="0" parTransId="{C012E299-D35F-487A-9F7F-02F243F93ED8}" sibTransId="{F61BDD88-647E-45E8-8428-20A501D22C88}"/>
    <dgm:cxn modelId="{DD1069BE-C648-4E8D-B771-488B07149F37}" type="presOf" srcId="{A8DEFFA3-EE1B-49AD-A9A9-34D9ED651DD8}" destId="{5D0E9F13-EFD1-4BAF-A398-B73AC9D50309}" srcOrd="0" destOrd="0" presId="urn:microsoft.com/office/officeart/2005/8/layout/vList5"/>
    <dgm:cxn modelId="{BCADDCDC-DF32-4135-8007-1C305345264D}" srcId="{B949B84A-4008-44BD-958D-21BCE2DA1CF3}" destId="{5AB23F9D-731D-483F-B255-4B085769E88C}" srcOrd="2" destOrd="0" parTransId="{D64ED2DC-D82B-4D89-9BFC-51C8F7B2B2C1}" sibTransId="{35D28B25-AD7E-43D1-82F4-C7FDF4FA5631}"/>
    <dgm:cxn modelId="{6E1C8508-9451-4668-BA86-2ED534803E81}" type="presOf" srcId="{0B550E08-5FE2-4A9D-9587-6DA2A1D64D4F}" destId="{5E9CC62A-5833-4110-B327-ABF3927771AE}" srcOrd="0" destOrd="0" presId="urn:microsoft.com/office/officeart/2005/8/layout/vList5"/>
    <dgm:cxn modelId="{E92F9B9A-BCF3-4878-ACCF-1CCFDAD2FA50}" type="presOf" srcId="{FD49E02A-6A9F-4EEE-BBCF-FA789D4941E3}" destId="{508743C3-8D2C-4147-A840-3B59B278E364}" srcOrd="0" destOrd="0" presId="urn:microsoft.com/office/officeart/2005/8/layout/vList5"/>
    <dgm:cxn modelId="{AC31DA92-8718-4460-AD08-5F71403A5725}" type="presOf" srcId="{D5BDB5C5-A235-44CA-8767-4F53600F9D74}" destId="{B7CA4F33-1F91-4C55-BD39-6DFF7548ECD6}" srcOrd="0" destOrd="0" presId="urn:microsoft.com/office/officeart/2005/8/layout/vList5"/>
    <dgm:cxn modelId="{4BDA41A3-830F-4145-BC7D-70381047A9B6}" srcId="{B949B84A-4008-44BD-958D-21BCE2DA1CF3}" destId="{FD49E02A-6A9F-4EEE-BBCF-FA789D4941E3}" srcOrd="1" destOrd="0" parTransId="{69065A19-478B-475B-B9BC-35E4CBFEDBDD}" sibTransId="{C17FC32B-58B6-44D7-9BAE-589C7297F758}"/>
    <dgm:cxn modelId="{F854D2A2-BD04-4C2C-BBC0-ADE6597C79BE}" type="presParOf" srcId="{497ACEDF-ADAC-4BF6-942D-EF1C96F7F18D}" destId="{5D526A97-FE80-419C-BB2D-5154A89EF8C5}" srcOrd="0" destOrd="0" presId="urn:microsoft.com/office/officeart/2005/8/layout/vList5"/>
    <dgm:cxn modelId="{5D1F9490-BF8C-436D-94DE-412A7B1387A5}" type="presParOf" srcId="{5D526A97-FE80-419C-BB2D-5154A89EF8C5}" destId="{5D0E9F13-EFD1-4BAF-A398-B73AC9D50309}" srcOrd="0" destOrd="0" presId="urn:microsoft.com/office/officeart/2005/8/layout/vList5"/>
    <dgm:cxn modelId="{7AD17CA3-871E-421B-850D-9DD9F93F03FD}" type="presParOf" srcId="{5D526A97-FE80-419C-BB2D-5154A89EF8C5}" destId="{5E9CC62A-5833-4110-B327-ABF3927771AE}" srcOrd="1" destOrd="0" presId="urn:microsoft.com/office/officeart/2005/8/layout/vList5"/>
    <dgm:cxn modelId="{EB28ED6B-D044-4E0B-9440-9F83194A166D}" type="presParOf" srcId="{497ACEDF-ADAC-4BF6-942D-EF1C96F7F18D}" destId="{B40E251F-C43E-44B7-A19B-28778C99F948}" srcOrd="1" destOrd="0" presId="urn:microsoft.com/office/officeart/2005/8/layout/vList5"/>
    <dgm:cxn modelId="{ECD0EFB5-5DE2-44EA-8C63-041C817FF15C}" type="presParOf" srcId="{497ACEDF-ADAC-4BF6-942D-EF1C96F7F18D}" destId="{682F8070-CCA3-47A0-B649-099A13F6D750}" srcOrd="2" destOrd="0" presId="urn:microsoft.com/office/officeart/2005/8/layout/vList5"/>
    <dgm:cxn modelId="{FAEDCA8C-FE6E-4431-8D97-5C11440F82D3}" type="presParOf" srcId="{682F8070-CCA3-47A0-B649-099A13F6D750}" destId="{508743C3-8D2C-4147-A840-3B59B278E364}" srcOrd="0" destOrd="0" presId="urn:microsoft.com/office/officeart/2005/8/layout/vList5"/>
    <dgm:cxn modelId="{82690310-AB63-402E-8E4B-128ECE3C4C80}" type="presParOf" srcId="{682F8070-CCA3-47A0-B649-099A13F6D750}" destId="{030943D2-B580-4A16-8C99-EFC5DA7BAA7B}" srcOrd="1" destOrd="0" presId="urn:microsoft.com/office/officeart/2005/8/layout/vList5"/>
    <dgm:cxn modelId="{FC2883D2-8B33-48E5-A119-30A61B18203B}" type="presParOf" srcId="{497ACEDF-ADAC-4BF6-942D-EF1C96F7F18D}" destId="{CF334270-78A0-44F3-A4CF-8C4D1924D4CC}" srcOrd="3" destOrd="0" presId="urn:microsoft.com/office/officeart/2005/8/layout/vList5"/>
    <dgm:cxn modelId="{82637BAE-07CA-468E-86F1-5E57C651A5FF}" type="presParOf" srcId="{497ACEDF-ADAC-4BF6-942D-EF1C96F7F18D}" destId="{B0269D5B-D0A0-487E-9AD2-71F511DB0B07}" srcOrd="4" destOrd="0" presId="urn:microsoft.com/office/officeart/2005/8/layout/vList5"/>
    <dgm:cxn modelId="{14CD05D5-B1D9-4C1F-907C-FBC91AA3B00C}" type="presParOf" srcId="{B0269D5B-D0A0-487E-9AD2-71F511DB0B07}" destId="{9B5D16E1-0FBE-4057-966A-5BE374D449B5}" srcOrd="0" destOrd="0" presId="urn:microsoft.com/office/officeart/2005/8/layout/vList5"/>
    <dgm:cxn modelId="{CB62D1A2-1E6E-44F3-BCF8-A4A5696E1F4D}" type="presParOf" srcId="{B0269D5B-D0A0-487E-9AD2-71F511DB0B07}" destId="{B7CA4F33-1F91-4C55-BD39-6DFF7548ECD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525C8F-860F-4ED1-9520-ACAAFF942BE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483A6C64-ACDF-4466-AEC8-E6D5D847F9E7}">
      <dgm:prSet phldrT="[Testo]" custT="1"/>
      <dgm:spPr/>
      <dgm:t>
        <a:bodyPr/>
        <a:lstStyle/>
        <a:p>
          <a:pPr algn="ctr"/>
          <a:r>
            <a:rPr lang="it-IT" sz="1600" b="1" dirty="0" smtClean="0"/>
            <a:t>TEAM SIMUCENTER REGIONALE</a:t>
          </a:r>
          <a:endParaRPr lang="it-IT" sz="1600" dirty="0"/>
        </a:p>
      </dgm:t>
    </dgm:pt>
    <dgm:pt modelId="{5CDFDCCE-7DA3-4630-9724-99EDC17D485F}" type="parTrans" cxnId="{B34E4F44-9873-40CE-BB94-1F9696F334C5}">
      <dgm:prSet/>
      <dgm:spPr/>
      <dgm:t>
        <a:bodyPr/>
        <a:lstStyle/>
        <a:p>
          <a:pPr algn="ctr"/>
          <a:endParaRPr lang="it-IT"/>
        </a:p>
      </dgm:t>
    </dgm:pt>
    <dgm:pt modelId="{8670E7B0-70E2-4299-ACA5-AFFFE8C82010}" type="sibTrans" cxnId="{B34E4F44-9873-40CE-BB94-1F9696F334C5}">
      <dgm:prSet/>
      <dgm:spPr/>
      <dgm:t>
        <a:bodyPr/>
        <a:lstStyle/>
        <a:p>
          <a:pPr algn="ctr"/>
          <a:endParaRPr lang="it-IT"/>
        </a:p>
      </dgm:t>
    </dgm:pt>
    <dgm:pt modelId="{79495B1E-53F9-4D94-91F7-C45368857D06}">
      <dgm:prSet phldrT="[Testo]"/>
      <dgm:spPr>
        <a:gradFill rotWithShape="0">
          <a:gsLst>
            <a:gs pos="0">
              <a:schemeClr val="accent3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algn="ctr"/>
          <a:r>
            <a:rPr lang="it-IT" dirty="0" smtClean="0">
              <a:solidFill>
                <a:schemeClr val="tx1"/>
              </a:solidFill>
            </a:rPr>
            <a:t>FUNZIONE </a:t>
          </a:r>
        </a:p>
        <a:p>
          <a:pPr algn="ctr"/>
          <a:r>
            <a:rPr lang="it-IT" dirty="0" smtClean="0">
              <a:solidFill>
                <a:schemeClr val="tx1"/>
              </a:solidFill>
            </a:rPr>
            <a:t>BANCA</a:t>
          </a:r>
          <a:endParaRPr lang="it-IT" dirty="0">
            <a:solidFill>
              <a:schemeClr val="tx1"/>
            </a:solidFill>
          </a:endParaRPr>
        </a:p>
      </dgm:t>
    </dgm:pt>
    <dgm:pt modelId="{02229388-F9CC-4D46-910D-304CD13399E0}" type="parTrans" cxnId="{0AC9352E-074B-4A2A-93AA-1ECFBF6E42F8}">
      <dgm:prSet/>
      <dgm:spPr/>
      <dgm:t>
        <a:bodyPr/>
        <a:lstStyle/>
        <a:p>
          <a:pPr algn="ctr"/>
          <a:endParaRPr lang="it-IT"/>
        </a:p>
      </dgm:t>
    </dgm:pt>
    <dgm:pt modelId="{05EAE572-F78F-4F78-8FA9-5FE8522E5C85}" type="sibTrans" cxnId="{0AC9352E-074B-4A2A-93AA-1ECFBF6E42F8}">
      <dgm:prSet/>
      <dgm:spPr/>
      <dgm:t>
        <a:bodyPr/>
        <a:lstStyle/>
        <a:p>
          <a:pPr algn="ctr"/>
          <a:endParaRPr lang="it-IT"/>
        </a:p>
      </dgm:t>
    </dgm:pt>
    <dgm:pt modelId="{BD9F5676-5DD3-40C2-8DB8-785A1B9D8224}">
      <dgm:prSet phldrT="[Testo]"/>
      <dgm:spPr>
        <a:gradFill rotWithShape="0">
          <a:gsLst>
            <a:gs pos="0">
              <a:schemeClr val="accent3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algn="ctr"/>
          <a:r>
            <a:rPr lang="it-IT" dirty="0" smtClean="0">
              <a:solidFill>
                <a:schemeClr val="tx1"/>
              </a:solidFill>
            </a:rPr>
            <a:t>FUNZIONE STATO</a:t>
          </a:r>
          <a:endParaRPr lang="it-IT" dirty="0">
            <a:solidFill>
              <a:schemeClr val="tx1"/>
            </a:solidFill>
          </a:endParaRPr>
        </a:p>
      </dgm:t>
    </dgm:pt>
    <dgm:pt modelId="{EC7DC193-43A9-4809-8D8D-160BD2358D8A}" type="parTrans" cxnId="{6E08B5F2-B03D-46BA-81FA-A6B9C44F4D50}">
      <dgm:prSet/>
      <dgm:spPr/>
      <dgm:t>
        <a:bodyPr/>
        <a:lstStyle/>
        <a:p>
          <a:pPr algn="ctr"/>
          <a:endParaRPr lang="it-IT"/>
        </a:p>
      </dgm:t>
    </dgm:pt>
    <dgm:pt modelId="{C299BCAE-4364-4145-A394-A55A5E988B97}" type="sibTrans" cxnId="{6E08B5F2-B03D-46BA-81FA-A6B9C44F4D50}">
      <dgm:prSet/>
      <dgm:spPr/>
      <dgm:t>
        <a:bodyPr/>
        <a:lstStyle/>
        <a:p>
          <a:pPr algn="ctr"/>
          <a:endParaRPr lang="it-IT"/>
        </a:p>
      </dgm:t>
    </dgm:pt>
    <dgm:pt modelId="{4329FCDE-8B5D-45B0-817C-1B4E4DD3CBCA}">
      <dgm:prSet phldrT="[Testo]"/>
      <dgm:spPr>
        <a:gradFill rotWithShape="0">
          <a:gsLst>
            <a:gs pos="0">
              <a:schemeClr val="accent3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algn="ctr"/>
          <a:r>
            <a:rPr lang="it-IT" dirty="0" smtClean="0">
              <a:solidFill>
                <a:schemeClr val="tx1"/>
              </a:solidFill>
            </a:rPr>
            <a:t>FUNZIONE AGENZIA DELLE ENTRATE</a:t>
          </a:r>
          <a:endParaRPr lang="it-IT" dirty="0">
            <a:solidFill>
              <a:schemeClr val="tx1"/>
            </a:solidFill>
          </a:endParaRPr>
        </a:p>
      </dgm:t>
    </dgm:pt>
    <dgm:pt modelId="{B394F223-8703-4050-9FEB-DD76E31B1AF7}" type="parTrans" cxnId="{522ED242-EDAE-4CBC-BA6B-DCB34841FCA2}">
      <dgm:prSet/>
      <dgm:spPr/>
      <dgm:t>
        <a:bodyPr/>
        <a:lstStyle/>
        <a:p>
          <a:pPr algn="ctr"/>
          <a:endParaRPr lang="it-IT"/>
        </a:p>
      </dgm:t>
    </dgm:pt>
    <dgm:pt modelId="{C677527D-577B-462D-8BCF-AB0433371040}" type="sibTrans" cxnId="{522ED242-EDAE-4CBC-BA6B-DCB34841FCA2}">
      <dgm:prSet/>
      <dgm:spPr/>
      <dgm:t>
        <a:bodyPr/>
        <a:lstStyle/>
        <a:p>
          <a:pPr algn="ctr"/>
          <a:endParaRPr lang="it-IT"/>
        </a:p>
      </dgm:t>
    </dgm:pt>
    <dgm:pt modelId="{B7B6F836-D320-4068-B2CC-8CE0867D39B2}">
      <dgm:prSet/>
      <dgm:spPr>
        <a:gradFill rotWithShape="0">
          <a:gsLst>
            <a:gs pos="0">
              <a:schemeClr val="accent3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algn="ctr"/>
          <a:r>
            <a:rPr lang="it-IT" dirty="0" smtClean="0">
              <a:solidFill>
                <a:schemeClr val="tx1"/>
              </a:solidFill>
            </a:rPr>
            <a:t>FUNZIONE MERCATO</a:t>
          </a:r>
        </a:p>
      </dgm:t>
    </dgm:pt>
    <dgm:pt modelId="{12D828B4-010A-49B6-AE96-3716DAF119AB}" type="parTrans" cxnId="{199FDA9C-4F10-4B26-BAFE-626F761A31A3}">
      <dgm:prSet/>
      <dgm:spPr/>
      <dgm:t>
        <a:bodyPr/>
        <a:lstStyle/>
        <a:p>
          <a:pPr algn="ctr"/>
          <a:endParaRPr lang="it-IT"/>
        </a:p>
      </dgm:t>
    </dgm:pt>
    <dgm:pt modelId="{8C1252FB-9518-41E2-A5E9-FB853EC6EE10}" type="sibTrans" cxnId="{199FDA9C-4F10-4B26-BAFE-626F761A31A3}">
      <dgm:prSet/>
      <dgm:spPr/>
      <dgm:t>
        <a:bodyPr/>
        <a:lstStyle/>
        <a:p>
          <a:pPr algn="ctr"/>
          <a:endParaRPr lang="it-IT"/>
        </a:p>
      </dgm:t>
    </dgm:pt>
    <dgm:pt modelId="{5D317B7C-9FDE-4DE4-9D38-9ADBFEE8BD39}">
      <dgm:prSet/>
      <dgm:spPr>
        <a:gradFill rotWithShape="0">
          <a:gsLst>
            <a:gs pos="0">
              <a:schemeClr val="accent3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algn="ctr"/>
          <a:r>
            <a:rPr lang="it-IT" dirty="0" smtClean="0">
              <a:solidFill>
                <a:schemeClr val="tx1"/>
              </a:solidFill>
            </a:rPr>
            <a:t>FUNZIONE AMMINISTRATORE DEL </a:t>
          </a:r>
          <a:r>
            <a:rPr lang="it-IT" dirty="0" smtClean="0">
              <a:solidFill>
                <a:schemeClr val="tx1"/>
              </a:solidFill>
            </a:rPr>
            <a:t> </a:t>
          </a:r>
          <a:r>
            <a:rPr lang="it-IT" dirty="0" smtClean="0">
              <a:solidFill>
                <a:schemeClr val="tx1"/>
              </a:solidFill>
            </a:rPr>
            <a:t>SISTEMA</a:t>
          </a:r>
        </a:p>
      </dgm:t>
    </dgm:pt>
    <dgm:pt modelId="{286014B8-F65A-4AC8-9912-D7D58A0E6BF1}" type="parTrans" cxnId="{003567EE-AF65-4A1F-9CA0-64067510C6E5}">
      <dgm:prSet/>
      <dgm:spPr/>
      <dgm:t>
        <a:bodyPr/>
        <a:lstStyle/>
        <a:p>
          <a:pPr algn="ctr"/>
          <a:endParaRPr lang="it-IT"/>
        </a:p>
      </dgm:t>
    </dgm:pt>
    <dgm:pt modelId="{AC5E28F1-1647-41F9-A6F8-0451B22128A5}" type="sibTrans" cxnId="{003567EE-AF65-4A1F-9CA0-64067510C6E5}">
      <dgm:prSet/>
      <dgm:spPr/>
      <dgm:t>
        <a:bodyPr/>
        <a:lstStyle/>
        <a:p>
          <a:pPr algn="ctr"/>
          <a:endParaRPr lang="it-IT"/>
        </a:p>
      </dgm:t>
    </dgm:pt>
    <dgm:pt modelId="{2ED9E9F5-2BD8-4919-A8B4-1175B8F753D2}" type="pres">
      <dgm:prSet presAssocID="{F4525C8F-860F-4ED1-9520-ACAAFF942BE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0D9DE6B-1F83-4A95-9F0B-9866C5EE0714}" type="pres">
      <dgm:prSet presAssocID="{483A6C64-ACDF-4466-AEC8-E6D5D847F9E7}" presName="centerShape" presStyleLbl="node0" presStyleIdx="0" presStyleCnt="1" custScaleX="156029" custScaleY="56370" custLinFactNeighborX="2642" custLinFactNeighborY="-280"/>
      <dgm:spPr/>
      <dgm:t>
        <a:bodyPr/>
        <a:lstStyle/>
        <a:p>
          <a:endParaRPr lang="it-IT"/>
        </a:p>
      </dgm:t>
    </dgm:pt>
    <dgm:pt modelId="{C62137F5-6343-4487-AC56-73F9D4507973}" type="pres">
      <dgm:prSet presAssocID="{02229388-F9CC-4D46-910D-304CD13399E0}" presName="parTrans" presStyleLbl="bgSibTrans2D1" presStyleIdx="0" presStyleCnt="5"/>
      <dgm:spPr/>
      <dgm:t>
        <a:bodyPr/>
        <a:lstStyle/>
        <a:p>
          <a:endParaRPr lang="it-IT"/>
        </a:p>
      </dgm:t>
    </dgm:pt>
    <dgm:pt modelId="{833EC353-6080-43DF-A555-A1564A6431E1}" type="pres">
      <dgm:prSet presAssocID="{79495B1E-53F9-4D94-91F7-C45368857D06}" presName="node" presStyleLbl="node1" presStyleIdx="0" presStyleCnt="5" custScaleX="84251" custScaleY="39282" custRadScaleRad="105058" custRadScaleInc="70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07EE1C9-1942-4718-827D-A6994D8A7920}" type="pres">
      <dgm:prSet presAssocID="{EC7DC193-43A9-4809-8D8D-160BD2358D8A}" presName="parTrans" presStyleLbl="bgSibTrans2D1" presStyleIdx="1" presStyleCnt="5"/>
      <dgm:spPr/>
      <dgm:t>
        <a:bodyPr/>
        <a:lstStyle/>
        <a:p>
          <a:endParaRPr lang="it-IT"/>
        </a:p>
      </dgm:t>
    </dgm:pt>
    <dgm:pt modelId="{884391DF-4B47-4D60-9830-A52446C66029}" type="pres">
      <dgm:prSet presAssocID="{BD9F5676-5DD3-40C2-8DB8-785A1B9D8224}" presName="node" presStyleLbl="node1" presStyleIdx="1" presStyleCnt="5" custScaleX="90516" custScaleY="39655" custRadScaleRad="100510" custRadScaleInc="-2820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63E5548-9A33-45AE-A0F1-5A406735A176}" type="pres">
      <dgm:prSet presAssocID="{B394F223-8703-4050-9FEB-DD76E31B1AF7}" presName="parTrans" presStyleLbl="bgSibTrans2D1" presStyleIdx="2" presStyleCnt="5"/>
      <dgm:spPr/>
      <dgm:t>
        <a:bodyPr/>
        <a:lstStyle/>
        <a:p>
          <a:endParaRPr lang="it-IT"/>
        </a:p>
      </dgm:t>
    </dgm:pt>
    <dgm:pt modelId="{4E204241-8186-4D59-9A9C-3A15D0B6D675}" type="pres">
      <dgm:prSet presAssocID="{4329FCDE-8B5D-45B0-817C-1B4E4DD3CBCA}" presName="node" presStyleLbl="node1" presStyleIdx="2" presStyleCnt="5" custScaleX="88153" custScaleY="49256" custRadScaleRad="87472" custRadScaleInc="807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4F56762-CD8D-43FC-AF53-22E4DD3D23A0}" type="pres">
      <dgm:prSet presAssocID="{286014B8-F65A-4AC8-9912-D7D58A0E6BF1}" presName="parTrans" presStyleLbl="bgSibTrans2D1" presStyleIdx="3" presStyleCnt="5"/>
      <dgm:spPr/>
      <dgm:t>
        <a:bodyPr/>
        <a:lstStyle/>
        <a:p>
          <a:endParaRPr lang="it-IT"/>
        </a:p>
      </dgm:t>
    </dgm:pt>
    <dgm:pt modelId="{7F54C826-D479-46FE-AE47-A2EEF377EB69}" type="pres">
      <dgm:prSet presAssocID="{5D317B7C-9FDE-4DE4-9D38-9ADBFEE8BD39}" presName="node" presStyleLbl="node1" presStyleIdx="3" presStyleCnt="5" custScaleX="94038" custScaleY="50532" custRadScaleRad="103195" custRadScaleInc="3624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55C1A74-5A06-4431-AB4B-0A4798214140}" type="pres">
      <dgm:prSet presAssocID="{12D828B4-010A-49B6-AE96-3716DAF119AB}" presName="parTrans" presStyleLbl="bgSibTrans2D1" presStyleIdx="4" presStyleCnt="5"/>
      <dgm:spPr/>
      <dgm:t>
        <a:bodyPr/>
        <a:lstStyle/>
        <a:p>
          <a:endParaRPr lang="it-IT"/>
        </a:p>
      </dgm:t>
    </dgm:pt>
    <dgm:pt modelId="{6814189C-4C8E-49E3-9F0C-F39B9A262845}" type="pres">
      <dgm:prSet presAssocID="{B7B6F836-D320-4068-B2CC-8CE0867D39B2}" presName="node" presStyleLbl="node1" presStyleIdx="4" presStyleCnt="5" custScaleX="70520" custScaleY="35899" custRadScaleRad="106945" custRadScaleInc="-152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42618D7-EA44-473E-86E0-1C2FFED43932}" type="presOf" srcId="{5D317B7C-9FDE-4DE4-9D38-9ADBFEE8BD39}" destId="{7F54C826-D479-46FE-AE47-A2EEF377EB69}" srcOrd="0" destOrd="0" presId="urn:microsoft.com/office/officeart/2005/8/layout/radial4"/>
    <dgm:cxn modelId="{E92541F6-B4C9-42FE-AA64-58120038B049}" type="presOf" srcId="{B7B6F836-D320-4068-B2CC-8CE0867D39B2}" destId="{6814189C-4C8E-49E3-9F0C-F39B9A262845}" srcOrd="0" destOrd="0" presId="urn:microsoft.com/office/officeart/2005/8/layout/radial4"/>
    <dgm:cxn modelId="{B34E4F44-9873-40CE-BB94-1F9696F334C5}" srcId="{F4525C8F-860F-4ED1-9520-ACAAFF942BE4}" destId="{483A6C64-ACDF-4466-AEC8-E6D5D847F9E7}" srcOrd="0" destOrd="0" parTransId="{5CDFDCCE-7DA3-4630-9724-99EDC17D485F}" sibTransId="{8670E7B0-70E2-4299-ACA5-AFFFE8C82010}"/>
    <dgm:cxn modelId="{522ED242-EDAE-4CBC-BA6B-DCB34841FCA2}" srcId="{483A6C64-ACDF-4466-AEC8-E6D5D847F9E7}" destId="{4329FCDE-8B5D-45B0-817C-1B4E4DD3CBCA}" srcOrd="2" destOrd="0" parTransId="{B394F223-8703-4050-9FEB-DD76E31B1AF7}" sibTransId="{C677527D-577B-462D-8BCF-AB0433371040}"/>
    <dgm:cxn modelId="{9B33AAC1-488C-43C7-BE97-B9C96803C5E1}" type="presOf" srcId="{02229388-F9CC-4D46-910D-304CD13399E0}" destId="{C62137F5-6343-4487-AC56-73F9D4507973}" srcOrd="0" destOrd="0" presId="urn:microsoft.com/office/officeart/2005/8/layout/radial4"/>
    <dgm:cxn modelId="{0AC9352E-074B-4A2A-93AA-1ECFBF6E42F8}" srcId="{483A6C64-ACDF-4466-AEC8-E6D5D847F9E7}" destId="{79495B1E-53F9-4D94-91F7-C45368857D06}" srcOrd="0" destOrd="0" parTransId="{02229388-F9CC-4D46-910D-304CD13399E0}" sibTransId="{05EAE572-F78F-4F78-8FA9-5FE8522E5C85}"/>
    <dgm:cxn modelId="{003567EE-AF65-4A1F-9CA0-64067510C6E5}" srcId="{483A6C64-ACDF-4466-AEC8-E6D5D847F9E7}" destId="{5D317B7C-9FDE-4DE4-9D38-9ADBFEE8BD39}" srcOrd="3" destOrd="0" parTransId="{286014B8-F65A-4AC8-9912-D7D58A0E6BF1}" sibTransId="{AC5E28F1-1647-41F9-A6F8-0451B22128A5}"/>
    <dgm:cxn modelId="{6A99BD19-78FD-420F-B54C-BA4128213750}" type="presOf" srcId="{79495B1E-53F9-4D94-91F7-C45368857D06}" destId="{833EC353-6080-43DF-A555-A1564A6431E1}" srcOrd="0" destOrd="0" presId="urn:microsoft.com/office/officeart/2005/8/layout/radial4"/>
    <dgm:cxn modelId="{2707F938-B45E-4CA2-8396-9CC499F218D3}" type="presOf" srcId="{483A6C64-ACDF-4466-AEC8-E6D5D847F9E7}" destId="{B0D9DE6B-1F83-4A95-9F0B-9866C5EE0714}" srcOrd="0" destOrd="0" presId="urn:microsoft.com/office/officeart/2005/8/layout/radial4"/>
    <dgm:cxn modelId="{5FE4D5DC-FDD6-404F-A06E-A1580BFC921B}" type="presOf" srcId="{EC7DC193-43A9-4809-8D8D-160BD2358D8A}" destId="{D07EE1C9-1942-4718-827D-A6994D8A7920}" srcOrd="0" destOrd="0" presId="urn:microsoft.com/office/officeart/2005/8/layout/radial4"/>
    <dgm:cxn modelId="{6E08B5F2-B03D-46BA-81FA-A6B9C44F4D50}" srcId="{483A6C64-ACDF-4466-AEC8-E6D5D847F9E7}" destId="{BD9F5676-5DD3-40C2-8DB8-785A1B9D8224}" srcOrd="1" destOrd="0" parTransId="{EC7DC193-43A9-4809-8D8D-160BD2358D8A}" sibTransId="{C299BCAE-4364-4145-A394-A55A5E988B97}"/>
    <dgm:cxn modelId="{ABCF989C-41EF-40F8-AC6C-31A83FEBB042}" type="presOf" srcId="{BD9F5676-5DD3-40C2-8DB8-785A1B9D8224}" destId="{884391DF-4B47-4D60-9830-A52446C66029}" srcOrd="0" destOrd="0" presId="urn:microsoft.com/office/officeart/2005/8/layout/radial4"/>
    <dgm:cxn modelId="{199FDA9C-4F10-4B26-BAFE-626F761A31A3}" srcId="{483A6C64-ACDF-4466-AEC8-E6D5D847F9E7}" destId="{B7B6F836-D320-4068-B2CC-8CE0867D39B2}" srcOrd="4" destOrd="0" parTransId="{12D828B4-010A-49B6-AE96-3716DAF119AB}" sibTransId="{8C1252FB-9518-41E2-A5E9-FB853EC6EE10}"/>
    <dgm:cxn modelId="{CA77EE3B-249D-49E9-A94C-1F833591124C}" type="presOf" srcId="{12D828B4-010A-49B6-AE96-3716DAF119AB}" destId="{855C1A74-5A06-4431-AB4B-0A4798214140}" srcOrd="0" destOrd="0" presId="urn:microsoft.com/office/officeart/2005/8/layout/radial4"/>
    <dgm:cxn modelId="{4B58B1E1-1E56-49AC-A32A-E82D1B472812}" type="presOf" srcId="{4329FCDE-8B5D-45B0-817C-1B4E4DD3CBCA}" destId="{4E204241-8186-4D59-9A9C-3A15D0B6D675}" srcOrd="0" destOrd="0" presId="urn:microsoft.com/office/officeart/2005/8/layout/radial4"/>
    <dgm:cxn modelId="{9A0B4AC2-5191-4DA9-AA9B-941E71B0EDF5}" type="presOf" srcId="{286014B8-F65A-4AC8-9912-D7D58A0E6BF1}" destId="{A4F56762-CD8D-43FC-AF53-22E4DD3D23A0}" srcOrd="0" destOrd="0" presId="urn:microsoft.com/office/officeart/2005/8/layout/radial4"/>
    <dgm:cxn modelId="{B520F847-52E7-4BB7-88E5-D38256E09B2B}" type="presOf" srcId="{B394F223-8703-4050-9FEB-DD76E31B1AF7}" destId="{963E5548-9A33-45AE-A0F1-5A406735A176}" srcOrd="0" destOrd="0" presId="urn:microsoft.com/office/officeart/2005/8/layout/radial4"/>
    <dgm:cxn modelId="{2F3A4560-53A9-4BFA-86E5-B02B24283841}" type="presOf" srcId="{F4525C8F-860F-4ED1-9520-ACAAFF942BE4}" destId="{2ED9E9F5-2BD8-4919-A8B4-1175B8F753D2}" srcOrd="0" destOrd="0" presId="urn:microsoft.com/office/officeart/2005/8/layout/radial4"/>
    <dgm:cxn modelId="{3428ECE3-B78C-4045-A557-D501DAE987A5}" type="presParOf" srcId="{2ED9E9F5-2BD8-4919-A8B4-1175B8F753D2}" destId="{B0D9DE6B-1F83-4A95-9F0B-9866C5EE0714}" srcOrd="0" destOrd="0" presId="urn:microsoft.com/office/officeart/2005/8/layout/radial4"/>
    <dgm:cxn modelId="{BD4D93B9-FC7E-4F1E-A1C5-8C83FF87FB43}" type="presParOf" srcId="{2ED9E9F5-2BD8-4919-A8B4-1175B8F753D2}" destId="{C62137F5-6343-4487-AC56-73F9D4507973}" srcOrd="1" destOrd="0" presId="urn:microsoft.com/office/officeart/2005/8/layout/radial4"/>
    <dgm:cxn modelId="{E4A05B55-50F9-48C8-B292-1AA6999E3B9F}" type="presParOf" srcId="{2ED9E9F5-2BD8-4919-A8B4-1175B8F753D2}" destId="{833EC353-6080-43DF-A555-A1564A6431E1}" srcOrd="2" destOrd="0" presId="urn:microsoft.com/office/officeart/2005/8/layout/radial4"/>
    <dgm:cxn modelId="{00AB7B66-D4B0-4B7E-AC08-AF6168B40922}" type="presParOf" srcId="{2ED9E9F5-2BD8-4919-A8B4-1175B8F753D2}" destId="{D07EE1C9-1942-4718-827D-A6994D8A7920}" srcOrd="3" destOrd="0" presId="urn:microsoft.com/office/officeart/2005/8/layout/radial4"/>
    <dgm:cxn modelId="{66CC10FF-D437-4DF0-AE10-C3F9496F47EE}" type="presParOf" srcId="{2ED9E9F5-2BD8-4919-A8B4-1175B8F753D2}" destId="{884391DF-4B47-4D60-9830-A52446C66029}" srcOrd="4" destOrd="0" presId="urn:microsoft.com/office/officeart/2005/8/layout/radial4"/>
    <dgm:cxn modelId="{0E34E2FA-93F0-400A-BC10-A395442487AA}" type="presParOf" srcId="{2ED9E9F5-2BD8-4919-A8B4-1175B8F753D2}" destId="{963E5548-9A33-45AE-A0F1-5A406735A176}" srcOrd="5" destOrd="0" presId="urn:microsoft.com/office/officeart/2005/8/layout/radial4"/>
    <dgm:cxn modelId="{1EB2D5D0-8AD6-4E86-B395-7CD59C3A2623}" type="presParOf" srcId="{2ED9E9F5-2BD8-4919-A8B4-1175B8F753D2}" destId="{4E204241-8186-4D59-9A9C-3A15D0B6D675}" srcOrd="6" destOrd="0" presId="urn:microsoft.com/office/officeart/2005/8/layout/radial4"/>
    <dgm:cxn modelId="{A20CAB9B-4514-4E18-B77F-193E88E40CBF}" type="presParOf" srcId="{2ED9E9F5-2BD8-4919-A8B4-1175B8F753D2}" destId="{A4F56762-CD8D-43FC-AF53-22E4DD3D23A0}" srcOrd="7" destOrd="0" presId="urn:microsoft.com/office/officeart/2005/8/layout/radial4"/>
    <dgm:cxn modelId="{9568761A-8707-4DE6-AE12-F7EDF072D971}" type="presParOf" srcId="{2ED9E9F5-2BD8-4919-A8B4-1175B8F753D2}" destId="{7F54C826-D479-46FE-AE47-A2EEF377EB69}" srcOrd="8" destOrd="0" presId="urn:microsoft.com/office/officeart/2005/8/layout/radial4"/>
    <dgm:cxn modelId="{E6D5BCB4-9C5F-428F-A7A9-3B878A7099B5}" type="presParOf" srcId="{2ED9E9F5-2BD8-4919-A8B4-1175B8F753D2}" destId="{855C1A74-5A06-4431-AB4B-0A4798214140}" srcOrd="9" destOrd="0" presId="urn:microsoft.com/office/officeart/2005/8/layout/radial4"/>
    <dgm:cxn modelId="{F41CD482-68F8-48A8-BF67-4C061E013891}" type="presParOf" srcId="{2ED9E9F5-2BD8-4919-A8B4-1175B8F753D2}" destId="{6814189C-4C8E-49E3-9F0C-F39B9A262845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A68F3A-C80F-4F68-B118-27B0A54A1F5B}">
      <dsp:nvSpPr>
        <dsp:cNvPr id="0" name=""/>
        <dsp:cNvSpPr/>
      </dsp:nvSpPr>
      <dsp:spPr>
        <a:xfrm>
          <a:off x="3700358" y="292779"/>
          <a:ext cx="4071081" cy="11291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it-IT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consentire agli allievi di operare nella scuola come se fossero in azienda, riproducendo un apposito “Laboratorio di Simulazione”</a:t>
          </a:r>
          <a:endParaRPr lang="it-IT" sz="1400" kern="1200" dirty="0"/>
        </a:p>
      </dsp:txBody>
      <dsp:txXfrm>
        <a:off x="3700358" y="292779"/>
        <a:ext cx="4071081" cy="1129158"/>
      </dsp:txXfrm>
    </dsp:sp>
    <dsp:sp modelId="{5AB39F63-8C12-449A-994C-BBA0CD6C224A}">
      <dsp:nvSpPr>
        <dsp:cNvPr id="0" name=""/>
        <dsp:cNvSpPr/>
      </dsp:nvSpPr>
      <dsp:spPr>
        <a:xfrm rot="3610891">
          <a:off x="6048343" y="1350161"/>
          <a:ext cx="158411" cy="3810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500" kern="1200"/>
        </a:p>
      </dsp:txBody>
      <dsp:txXfrm rot="3610891">
        <a:off x="6048343" y="1350161"/>
        <a:ext cx="158411" cy="381091"/>
      </dsp:txXfrm>
    </dsp:sp>
    <dsp:sp modelId="{9240B33B-7B18-4A9E-9CFF-D7DBC685BC12}">
      <dsp:nvSpPr>
        <dsp:cNvPr id="0" name=""/>
        <dsp:cNvSpPr/>
      </dsp:nvSpPr>
      <dsp:spPr>
        <a:xfrm>
          <a:off x="4814424" y="1664384"/>
          <a:ext cx="3415175" cy="11291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it-IT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attivazione di rapporti di tutoraggio tra scuola e impresa</a:t>
          </a:r>
          <a:endParaRPr lang="it-IT" sz="1800" kern="1200" dirty="0"/>
        </a:p>
      </dsp:txBody>
      <dsp:txXfrm>
        <a:off x="4814424" y="1664384"/>
        <a:ext cx="3415175" cy="1129158"/>
      </dsp:txXfrm>
    </dsp:sp>
    <dsp:sp modelId="{E643164B-8936-450B-92C7-E32546D6B8C2}">
      <dsp:nvSpPr>
        <dsp:cNvPr id="0" name=""/>
        <dsp:cNvSpPr/>
      </dsp:nvSpPr>
      <dsp:spPr>
        <a:xfrm rot="6441066">
          <a:off x="6109643" y="2867731"/>
          <a:ext cx="306509" cy="3810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500" kern="1200"/>
        </a:p>
      </dsp:txBody>
      <dsp:txXfrm rot="6441066">
        <a:off x="6109643" y="2867731"/>
        <a:ext cx="306509" cy="381091"/>
      </dsp:txXfrm>
    </dsp:sp>
    <dsp:sp modelId="{8E03BB4B-F2D9-4AB2-837F-8E70B283BC3A}">
      <dsp:nvSpPr>
        <dsp:cNvPr id="0" name=""/>
        <dsp:cNvSpPr/>
      </dsp:nvSpPr>
      <dsp:spPr>
        <a:xfrm>
          <a:off x="3776271" y="3340787"/>
          <a:ext cx="4443918" cy="11291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it-IT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sviluppare l’interazione tra le Imprese Formative Simulate all’interno di una rete nazionale/internazionale attraverso un portale telematico; </a:t>
          </a:r>
          <a:endParaRPr lang="it-IT" sz="1400" kern="1200" dirty="0"/>
        </a:p>
      </dsp:txBody>
      <dsp:txXfrm>
        <a:off x="3776271" y="3340787"/>
        <a:ext cx="4443918" cy="1129158"/>
      </dsp:txXfrm>
    </dsp:sp>
    <dsp:sp modelId="{85C48A98-C0F2-4410-99AA-FE3B58C02BE4}">
      <dsp:nvSpPr>
        <dsp:cNvPr id="0" name=""/>
        <dsp:cNvSpPr/>
      </dsp:nvSpPr>
      <dsp:spPr>
        <a:xfrm rot="10801800">
          <a:off x="3565584" y="3713587"/>
          <a:ext cx="148888" cy="3810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500" kern="1200"/>
        </a:p>
      </dsp:txBody>
      <dsp:txXfrm rot="10801800">
        <a:off x="3565584" y="3713587"/>
        <a:ext cx="148888" cy="381091"/>
      </dsp:txXfrm>
    </dsp:sp>
    <dsp:sp modelId="{FEBC34A8-EF43-431B-B9DA-BD42E04E9843}">
      <dsp:nvSpPr>
        <dsp:cNvPr id="0" name=""/>
        <dsp:cNvSpPr/>
      </dsp:nvSpPr>
      <dsp:spPr>
        <a:xfrm>
          <a:off x="0" y="3352807"/>
          <a:ext cx="3495356" cy="11006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it-IT" sz="1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applicare la normativa vigente civile e fiscale</a:t>
          </a:r>
          <a:endParaRPr lang="it-IT" sz="1900" kern="1200" dirty="0"/>
        </a:p>
      </dsp:txBody>
      <dsp:txXfrm>
        <a:off x="0" y="3352807"/>
        <a:ext cx="3495356" cy="1100670"/>
      </dsp:txXfrm>
    </dsp:sp>
    <dsp:sp modelId="{362A8FFC-981D-40E3-828B-D2A587183732}">
      <dsp:nvSpPr>
        <dsp:cNvPr id="0" name=""/>
        <dsp:cNvSpPr/>
      </dsp:nvSpPr>
      <dsp:spPr>
        <a:xfrm rot="16325151">
          <a:off x="1701743" y="3033014"/>
          <a:ext cx="141372" cy="3810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500" kern="1200"/>
        </a:p>
      </dsp:txBody>
      <dsp:txXfrm rot="16325151">
        <a:off x="1701743" y="3033014"/>
        <a:ext cx="141372" cy="381091"/>
      </dsp:txXfrm>
    </dsp:sp>
    <dsp:sp modelId="{220802F7-A170-4232-843A-AAD4B8CBE7CE}">
      <dsp:nvSpPr>
        <dsp:cNvPr id="0" name=""/>
        <dsp:cNvSpPr/>
      </dsp:nvSpPr>
      <dsp:spPr>
        <a:xfrm>
          <a:off x="76192" y="1828801"/>
          <a:ext cx="3448270" cy="12575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it-IT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accrescere la possibilità di scambi commerciali ed interculturali con studenti di altre realtà</a:t>
          </a:r>
          <a:endParaRPr lang="it-IT" sz="1600" kern="1200" dirty="0"/>
        </a:p>
      </dsp:txBody>
      <dsp:txXfrm>
        <a:off x="76192" y="1828801"/>
        <a:ext cx="3448270" cy="1257533"/>
      </dsp:txXfrm>
    </dsp:sp>
    <dsp:sp modelId="{457288FC-CD30-442B-BC96-BD57246D14A9}">
      <dsp:nvSpPr>
        <dsp:cNvPr id="0" name=""/>
        <dsp:cNvSpPr/>
      </dsp:nvSpPr>
      <dsp:spPr>
        <a:xfrm rot="15933538">
          <a:off x="1651020" y="1477900"/>
          <a:ext cx="176037" cy="3810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500" kern="1200"/>
        </a:p>
      </dsp:txBody>
      <dsp:txXfrm rot="15933538">
        <a:off x="1651020" y="1477900"/>
        <a:ext cx="176037" cy="381091"/>
      </dsp:txXfrm>
    </dsp:sp>
    <dsp:sp modelId="{8DA4B181-4A72-4E14-ADE7-E984EAA85D52}">
      <dsp:nvSpPr>
        <dsp:cNvPr id="0" name=""/>
        <dsp:cNvSpPr/>
      </dsp:nvSpPr>
      <dsp:spPr>
        <a:xfrm>
          <a:off x="195161" y="368990"/>
          <a:ext cx="2973606" cy="11291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it-IT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effettuare transazioni nella forma dell’e-commerce;</a:t>
          </a:r>
          <a:endParaRPr lang="it-IT" sz="1400" kern="1200" dirty="0"/>
        </a:p>
      </dsp:txBody>
      <dsp:txXfrm>
        <a:off x="195161" y="368990"/>
        <a:ext cx="2973606" cy="1129158"/>
      </dsp:txXfrm>
    </dsp:sp>
    <dsp:sp modelId="{163FFD38-DA6C-4426-84AE-42ACDC08765B}">
      <dsp:nvSpPr>
        <dsp:cNvPr id="0" name=""/>
        <dsp:cNvSpPr/>
      </dsp:nvSpPr>
      <dsp:spPr>
        <a:xfrm rot="21535380">
          <a:off x="3203945" y="689958"/>
          <a:ext cx="445995" cy="3810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500" kern="1200"/>
        </a:p>
      </dsp:txBody>
      <dsp:txXfrm rot="21535380">
        <a:off x="3203945" y="689958"/>
        <a:ext cx="445995" cy="38109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9CC62A-5833-4110-B327-ABF3927771AE}">
      <dsp:nvSpPr>
        <dsp:cNvPr id="0" name=""/>
        <dsp:cNvSpPr/>
      </dsp:nvSpPr>
      <dsp:spPr>
        <a:xfrm rot="5400000">
          <a:off x="3621404" y="-1299843"/>
          <a:ext cx="1047750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>
              <a:solidFill>
                <a:srgbClr val="003366"/>
              </a:solidFill>
            </a:rPr>
            <a:t>Ricognizione, Orientamento e Acquisizione dei dati</a:t>
          </a:r>
          <a:endParaRPr lang="it-IT" sz="2000" kern="1200" dirty="0"/>
        </a:p>
      </dsp:txBody>
      <dsp:txXfrm rot="5400000">
        <a:off x="3621404" y="-1299843"/>
        <a:ext cx="1047750" cy="3901440"/>
      </dsp:txXfrm>
    </dsp:sp>
    <dsp:sp modelId="{5D0E9F13-EFD1-4BAF-A398-B73AC9D50309}">
      <dsp:nvSpPr>
        <dsp:cNvPr id="0" name=""/>
        <dsp:cNvSpPr/>
      </dsp:nvSpPr>
      <dsp:spPr>
        <a:xfrm>
          <a:off x="0" y="1984"/>
          <a:ext cx="2194560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300" kern="1200" dirty="0" smtClean="0"/>
            <a:t>FASE A</a:t>
          </a:r>
          <a:endParaRPr lang="it-IT" sz="4300" kern="1200" dirty="0"/>
        </a:p>
      </dsp:txBody>
      <dsp:txXfrm>
        <a:off x="0" y="1984"/>
        <a:ext cx="2194560" cy="1309687"/>
      </dsp:txXfrm>
    </dsp:sp>
    <dsp:sp modelId="{030943D2-B580-4A16-8C99-EFC5DA7BAA7B}">
      <dsp:nvSpPr>
        <dsp:cNvPr id="0" name=""/>
        <dsp:cNvSpPr/>
      </dsp:nvSpPr>
      <dsp:spPr>
        <a:xfrm rot="5400000">
          <a:off x="3621405" y="81279"/>
          <a:ext cx="1047750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>
              <a:solidFill>
                <a:srgbClr val="800000"/>
              </a:solidFill>
            </a:rPr>
            <a:t>Progettazione formativa e realizzazione dell’impresa formativa simulata</a:t>
          </a:r>
          <a:r>
            <a:rPr lang="it-IT" sz="2000" kern="1200" dirty="0" smtClean="0"/>
            <a:t> </a:t>
          </a:r>
          <a:endParaRPr lang="it-IT" sz="2000" kern="1200" dirty="0"/>
        </a:p>
      </dsp:txBody>
      <dsp:txXfrm rot="5400000">
        <a:off x="3621405" y="81279"/>
        <a:ext cx="1047750" cy="3901440"/>
      </dsp:txXfrm>
    </dsp:sp>
    <dsp:sp modelId="{508743C3-8D2C-4147-A840-3B59B278E364}">
      <dsp:nvSpPr>
        <dsp:cNvPr id="0" name=""/>
        <dsp:cNvSpPr/>
      </dsp:nvSpPr>
      <dsp:spPr>
        <a:xfrm>
          <a:off x="0" y="1377156"/>
          <a:ext cx="2194560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300" kern="1200" dirty="0" smtClean="0"/>
            <a:t>FASE B</a:t>
          </a:r>
          <a:endParaRPr lang="it-IT" sz="4300" kern="1200" dirty="0"/>
        </a:p>
      </dsp:txBody>
      <dsp:txXfrm>
        <a:off x="0" y="1377156"/>
        <a:ext cx="2194560" cy="1309687"/>
      </dsp:txXfrm>
    </dsp:sp>
    <dsp:sp modelId="{B7CA4F33-1F91-4C55-BD39-6DFF7548ECD6}">
      <dsp:nvSpPr>
        <dsp:cNvPr id="0" name=""/>
        <dsp:cNvSpPr/>
      </dsp:nvSpPr>
      <dsp:spPr>
        <a:xfrm rot="5400000">
          <a:off x="3621405" y="1456451"/>
          <a:ext cx="1047750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>
              <a:solidFill>
                <a:srgbClr val="FF3300"/>
              </a:solidFill>
            </a:rPr>
            <a:t>Monitoraggio ed Attestazione del Percorso IFS. Diffusione dei risultati conseguiti</a:t>
          </a:r>
          <a:endParaRPr lang="it-IT" sz="2000" kern="1200" dirty="0"/>
        </a:p>
      </dsp:txBody>
      <dsp:txXfrm rot="5400000">
        <a:off x="3621405" y="1456451"/>
        <a:ext cx="1047750" cy="3901440"/>
      </dsp:txXfrm>
    </dsp:sp>
    <dsp:sp modelId="{9B5D16E1-0FBE-4057-966A-5BE374D449B5}">
      <dsp:nvSpPr>
        <dsp:cNvPr id="0" name=""/>
        <dsp:cNvSpPr/>
      </dsp:nvSpPr>
      <dsp:spPr>
        <a:xfrm>
          <a:off x="0" y="2752328"/>
          <a:ext cx="2194560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300" kern="1200" dirty="0" smtClean="0"/>
            <a:t>FASE C</a:t>
          </a:r>
          <a:endParaRPr lang="it-IT" sz="4300" kern="1200" dirty="0"/>
        </a:p>
      </dsp:txBody>
      <dsp:txXfrm>
        <a:off x="0" y="2752328"/>
        <a:ext cx="2194560" cy="130968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D9DE6B-1F83-4A95-9F0B-9866C5EE0714}">
      <dsp:nvSpPr>
        <dsp:cNvPr id="0" name=""/>
        <dsp:cNvSpPr/>
      </dsp:nvSpPr>
      <dsp:spPr>
        <a:xfrm>
          <a:off x="2895577" y="3581412"/>
          <a:ext cx="3549211" cy="12822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TEAM SIMUCENTER REGIONALE</a:t>
          </a:r>
          <a:endParaRPr lang="it-IT" sz="1600" kern="1200" dirty="0"/>
        </a:p>
      </dsp:txBody>
      <dsp:txXfrm>
        <a:off x="2895577" y="3581412"/>
        <a:ext cx="3549211" cy="1282255"/>
      </dsp:txXfrm>
    </dsp:sp>
    <dsp:sp modelId="{C62137F5-6343-4487-AC56-73F9D4507973}">
      <dsp:nvSpPr>
        <dsp:cNvPr id="0" name=""/>
        <dsp:cNvSpPr/>
      </dsp:nvSpPr>
      <dsp:spPr>
        <a:xfrm rot="10797011">
          <a:off x="986522" y="3900812"/>
          <a:ext cx="1804062" cy="64829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3EC353-6080-43DF-A555-A1564A6431E1}">
      <dsp:nvSpPr>
        <dsp:cNvPr id="0" name=""/>
        <dsp:cNvSpPr/>
      </dsp:nvSpPr>
      <dsp:spPr>
        <a:xfrm>
          <a:off x="76199" y="3886193"/>
          <a:ext cx="1820644" cy="6791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solidFill>
                <a:schemeClr val="tx1"/>
              </a:solidFill>
            </a:rPr>
            <a:t>FUNZIONE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solidFill>
                <a:schemeClr val="tx1"/>
              </a:solidFill>
            </a:rPr>
            <a:t>BANCA</a:t>
          </a:r>
          <a:endParaRPr lang="it-IT" sz="1600" kern="1200" dirty="0">
            <a:solidFill>
              <a:schemeClr val="tx1"/>
            </a:solidFill>
          </a:endParaRPr>
        </a:p>
      </dsp:txBody>
      <dsp:txXfrm>
        <a:off x="76199" y="3886193"/>
        <a:ext cx="1820644" cy="679100"/>
      </dsp:txXfrm>
    </dsp:sp>
    <dsp:sp modelId="{D07EE1C9-1942-4718-827D-A6994D8A7920}">
      <dsp:nvSpPr>
        <dsp:cNvPr id="0" name=""/>
        <dsp:cNvSpPr/>
      </dsp:nvSpPr>
      <dsp:spPr>
        <a:xfrm rot="12776445">
          <a:off x="1553019" y="2632316"/>
          <a:ext cx="2326309" cy="64829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4391DF-4B47-4D60-9830-A52446C66029}">
      <dsp:nvSpPr>
        <dsp:cNvPr id="0" name=""/>
        <dsp:cNvSpPr/>
      </dsp:nvSpPr>
      <dsp:spPr>
        <a:xfrm>
          <a:off x="762001" y="1981198"/>
          <a:ext cx="1956030" cy="6855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solidFill>
                <a:schemeClr val="tx1"/>
              </a:solidFill>
            </a:rPr>
            <a:t>FUNZIONE STATO</a:t>
          </a:r>
          <a:endParaRPr lang="it-IT" sz="1600" kern="1200" dirty="0">
            <a:solidFill>
              <a:schemeClr val="tx1"/>
            </a:solidFill>
          </a:endParaRPr>
        </a:p>
      </dsp:txBody>
      <dsp:txXfrm>
        <a:off x="762001" y="1981198"/>
        <a:ext cx="1956030" cy="685548"/>
      </dsp:txXfrm>
    </dsp:sp>
    <dsp:sp modelId="{963E5548-9A33-45AE-A0F1-5A406735A176}">
      <dsp:nvSpPr>
        <dsp:cNvPr id="0" name=""/>
        <dsp:cNvSpPr/>
      </dsp:nvSpPr>
      <dsp:spPr>
        <a:xfrm rot="16166443">
          <a:off x="3586002" y="2066904"/>
          <a:ext cx="2132605" cy="64829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204241-8186-4D59-9A9C-3A15D0B6D675}">
      <dsp:nvSpPr>
        <dsp:cNvPr id="0" name=""/>
        <dsp:cNvSpPr/>
      </dsp:nvSpPr>
      <dsp:spPr>
        <a:xfrm>
          <a:off x="3689413" y="899034"/>
          <a:ext cx="1904966" cy="8515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solidFill>
                <a:schemeClr val="tx1"/>
              </a:solidFill>
            </a:rPr>
            <a:t>FUNZIONE AGENZIA DELLE ENTRATE</a:t>
          </a:r>
          <a:endParaRPr lang="it-IT" sz="1600" kern="1200" dirty="0">
            <a:solidFill>
              <a:schemeClr val="tx1"/>
            </a:solidFill>
          </a:endParaRPr>
        </a:p>
      </dsp:txBody>
      <dsp:txXfrm>
        <a:off x="3689413" y="899034"/>
        <a:ext cx="1904966" cy="851528"/>
      </dsp:txXfrm>
    </dsp:sp>
    <dsp:sp modelId="{A4F56762-CD8D-43FC-AF53-22E4DD3D23A0}">
      <dsp:nvSpPr>
        <dsp:cNvPr id="0" name=""/>
        <dsp:cNvSpPr/>
      </dsp:nvSpPr>
      <dsp:spPr>
        <a:xfrm rot="19601736">
          <a:off x="5453686" y="2681051"/>
          <a:ext cx="2138827" cy="64829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54C826-D479-46FE-AE47-A2EEF377EB69}">
      <dsp:nvSpPr>
        <dsp:cNvPr id="0" name=""/>
        <dsp:cNvSpPr/>
      </dsp:nvSpPr>
      <dsp:spPr>
        <a:xfrm>
          <a:off x="6400808" y="1981202"/>
          <a:ext cx="2032139" cy="873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solidFill>
                <a:schemeClr val="tx1"/>
              </a:solidFill>
            </a:rPr>
            <a:t>FUNZIONE AMMINISTRATORE DEL </a:t>
          </a:r>
          <a:r>
            <a:rPr lang="it-IT" sz="1600" kern="1200" dirty="0" smtClean="0">
              <a:solidFill>
                <a:schemeClr val="tx1"/>
              </a:solidFill>
            </a:rPr>
            <a:t> </a:t>
          </a:r>
          <a:r>
            <a:rPr lang="it-IT" sz="1600" kern="1200" dirty="0" smtClean="0">
              <a:solidFill>
                <a:schemeClr val="tx1"/>
              </a:solidFill>
            </a:rPr>
            <a:t>SISTEMA</a:t>
          </a:r>
        </a:p>
      </dsp:txBody>
      <dsp:txXfrm>
        <a:off x="6400808" y="1981202"/>
        <a:ext cx="2032139" cy="873588"/>
      </dsp:txXfrm>
    </dsp:sp>
    <dsp:sp modelId="{855C1A74-5A06-4431-AB4B-0A4798214140}">
      <dsp:nvSpPr>
        <dsp:cNvPr id="0" name=""/>
        <dsp:cNvSpPr/>
      </dsp:nvSpPr>
      <dsp:spPr>
        <a:xfrm rot="21584262">
          <a:off x="6533698" y="3886359"/>
          <a:ext cx="1530215" cy="64829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14189C-4C8E-49E3-9F0C-F39B9A262845}">
      <dsp:nvSpPr>
        <dsp:cNvPr id="0" name=""/>
        <dsp:cNvSpPr/>
      </dsp:nvSpPr>
      <dsp:spPr>
        <a:xfrm>
          <a:off x="7301945" y="3896696"/>
          <a:ext cx="1523921" cy="6206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solidFill>
                <a:schemeClr val="tx1"/>
              </a:solidFill>
            </a:rPr>
            <a:t>FUNZIONE MERCATO</a:t>
          </a:r>
        </a:p>
      </dsp:txBody>
      <dsp:txXfrm>
        <a:off x="7301945" y="3896696"/>
        <a:ext cx="1523921" cy="6206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E4730F2-D137-4FDE-AEC9-1E43D2D305B7}" type="datetimeFigureOut">
              <a:rPr lang="it-IT"/>
              <a:pPr>
                <a:defRPr/>
              </a:pPr>
              <a:t>28/02/2016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33C28DF-7578-4884-B160-78CECE10CE1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784D0-9DE7-4F5E-95CE-1BBE6E02C3ED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539775-8405-40EE-9A11-21E47ED71E2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007699-DB12-4A6E-A9CD-7B0FD1D9583C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A2671-1653-436C-A7E0-78ACD77AF6D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588165-C342-4294-9965-9B57E48785D1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7BC70-5AD7-4830-A18D-B1FEDEF92680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FCF59C-D688-4687-B43D-E34CCB7D76A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7EC060-4749-47D8-9770-B1B66088291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FEBA05-3120-414D-83A7-026CA19C770B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B79F9D-AB17-4E9F-8B7C-D4995DD02E0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6CB44-8037-4D3B-B3C9-5283F36C09FC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D54F1A85-4A49-45E0-A51A-B9EB6E6AC93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DA91E89-E777-4A66-B26A-7DA4BF1CA9C0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rgbClr val="0070C0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858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it-IT" sz="4400" dirty="0" smtClean="0"/>
              <a:t>L’IMPRESA FORMATIVA SIMULATA</a:t>
            </a:r>
            <a:br>
              <a:rPr lang="it-IT" sz="4400" dirty="0" smtClean="0"/>
            </a:br>
            <a:r>
              <a:rPr lang="it-IT" sz="4400" dirty="0" smtClean="0"/>
              <a:t>DEI LICEI </a:t>
            </a:r>
            <a:r>
              <a:rPr lang="it-IT" sz="4400" dirty="0" err="1" smtClean="0"/>
              <a:t>DI</a:t>
            </a:r>
            <a:r>
              <a:rPr lang="it-IT" sz="4400" dirty="0" smtClean="0"/>
              <a:t> BELVEDERE MARITTIMO</a:t>
            </a:r>
          </a:p>
        </p:txBody>
      </p:sp>
      <p:pic>
        <p:nvPicPr>
          <p:cNvPr id="5" name="Segnaposto contenuto 4" descr="Immagin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905000"/>
            <a:ext cx="6450807" cy="4770137"/>
          </a:xfr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400" dirty="0" smtClean="0"/>
              <a:t>COMPITI SIMUCENTER</a:t>
            </a:r>
            <a:endParaRPr lang="it-IT" sz="4400" dirty="0"/>
          </a:p>
        </p:txBody>
      </p:sp>
      <p:sp>
        <p:nvSpPr>
          <p:cNvPr id="4" name="Freccia in giù 3"/>
          <p:cNvSpPr/>
          <p:nvPr/>
        </p:nvSpPr>
        <p:spPr>
          <a:xfrm rot="1996448">
            <a:off x="2438400" y="2438400"/>
            <a:ext cx="8382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in giù 4"/>
          <p:cNvSpPr/>
          <p:nvPr/>
        </p:nvSpPr>
        <p:spPr>
          <a:xfrm>
            <a:off x="4267200" y="2438400"/>
            <a:ext cx="8382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in giù 5"/>
          <p:cNvSpPr/>
          <p:nvPr/>
        </p:nvSpPr>
        <p:spPr>
          <a:xfrm rot="19661191">
            <a:off x="6096000" y="2438400"/>
            <a:ext cx="8382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609600" y="3581400"/>
            <a:ext cx="2438400" cy="1295400"/>
          </a:xfrm>
          <a:prstGeom prst="rect">
            <a:avLst/>
          </a:prstGeom>
          <a:gradFill>
            <a:gsLst>
              <a:gs pos="0">
                <a:schemeClr val="accent3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1" dirty="0" smtClean="0">
                <a:solidFill>
                  <a:schemeClr val="tx1"/>
                </a:solidFill>
              </a:rPr>
              <a:t>Ricognizione, Orientamento e Acquisizione dei dati</a:t>
            </a:r>
          </a:p>
        </p:txBody>
      </p:sp>
      <p:sp>
        <p:nvSpPr>
          <p:cNvPr id="8" name="Rettangolo 7"/>
          <p:cNvSpPr/>
          <p:nvPr/>
        </p:nvSpPr>
        <p:spPr>
          <a:xfrm>
            <a:off x="3505200" y="3581400"/>
            <a:ext cx="2667000" cy="1447800"/>
          </a:xfrm>
          <a:prstGeom prst="rect">
            <a:avLst/>
          </a:prstGeom>
          <a:gradFill>
            <a:gsLst>
              <a:gs pos="0">
                <a:schemeClr val="accent3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1" dirty="0" smtClean="0">
                <a:solidFill>
                  <a:schemeClr val="tx1"/>
                </a:solidFill>
              </a:rPr>
              <a:t>Progettazione formativa e attivazione dell’impresa formativa simulata</a:t>
            </a:r>
          </a:p>
        </p:txBody>
      </p:sp>
      <p:sp>
        <p:nvSpPr>
          <p:cNvPr id="9" name="Rettangolo 8"/>
          <p:cNvSpPr/>
          <p:nvPr/>
        </p:nvSpPr>
        <p:spPr>
          <a:xfrm>
            <a:off x="6629400" y="3733800"/>
            <a:ext cx="2133600" cy="990600"/>
          </a:xfrm>
          <a:prstGeom prst="rect">
            <a:avLst/>
          </a:prstGeom>
          <a:gradFill>
            <a:gsLst>
              <a:gs pos="0">
                <a:schemeClr val="accent3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1" dirty="0" smtClean="0">
                <a:solidFill>
                  <a:schemeClr val="tx1"/>
                </a:solidFill>
              </a:rPr>
              <a:t>Monitoraggio ed Attestazione del Percorso IFS.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143000"/>
            <a:ext cx="8229600" cy="1325562"/>
          </a:xfrm>
        </p:spPr>
        <p:txBody>
          <a:bodyPr>
            <a:noAutofit/>
          </a:bodyPr>
          <a:lstStyle/>
          <a:p>
            <a:r>
              <a:rPr lang="it-IT" sz="4400" dirty="0" smtClean="0"/>
              <a:t>RICOGNIZIONE ORIENTAMENTO ACQUISIZIONE DATI</a:t>
            </a:r>
          </a:p>
        </p:txBody>
      </p:sp>
      <p:sp>
        <p:nvSpPr>
          <p:cNvPr id="31747" name="Rectangle 1027"/>
          <p:cNvSpPr>
            <a:spLocks noGrp="1" noChangeArrowheads="1"/>
          </p:cNvSpPr>
          <p:nvPr>
            <p:ph idx="1"/>
          </p:nvPr>
        </p:nvSpPr>
        <p:spPr>
          <a:xfrm>
            <a:off x="76200" y="2362200"/>
            <a:ext cx="8229600" cy="4068763"/>
          </a:xfrm>
        </p:spPr>
        <p:txBody>
          <a:bodyPr/>
          <a:lstStyle/>
          <a:p>
            <a:pPr marL="533400" indent="-533400">
              <a:buFontTx/>
              <a:buNone/>
            </a:pPr>
            <a:endParaRPr lang="it-IT" dirty="0" smtClean="0"/>
          </a:p>
          <a:p>
            <a:pPr marL="533400" indent="-533400">
              <a:buFontTx/>
              <a:buNone/>
            </a:pPr>
            <a:r>
              <a:rPr lang="it-IT" dirty="0" smtClean="0"/>
              <a:t>       Questa fase ha lo scopo di sensibilizzare le componenti scolastiche alla cultura imprenditoriale e alla conoscenza ed analisi del territorio attraverso iniziative congiunte tra studenti, docenti ed esperti del settore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3238"/>
            <a:ext cx="8229600" cy="1782762"/>
          </a:xfrm>
        </p:spPr>
        <p:txBody>
          <a:bodyPr>
            <a:normAutofit/>
          </a:bodyPr>
          <a:lstStyle/>
          <a:p>
            <a:r>
              <a:rPr lang="it-IT" sz="4400" dirty="0" smtClean="0"/>
              <a:t>PROGETTAZIONE FORMATIVA E ATTIVAZIONE DELL’IFS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-76200" y="2636837"/>
            <a:ext cx="8229600" cy="3916363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it-IT" dirty="0" smtClean="0"/>
              <a:t>       Questa fase ha l’obiettivo di promuovere la progettazione formativa dell’Impresa Formativa Simulata, di verificare la disponibilità dell’azienda tutor, di attivare l’IFS, operare sul territorio con gli altri attori (altre IFS, </a:t>
            </a:r>
            <a:r>
              <a:rPr lang="it-IT" dirty="0" err="1" smtClean="0"/>
              <a:t>simucenter</a:t>
            </a:r>
            <a:r>
              <a:rPr lang="it-IT" dirty="0" smtClean="0"/>
              <a:t>, mercato, banca, ecc.)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/>
          </a:bodyPr>
          <a:lstStyle/>
          <a:p>
            <a:r>
              <a:rPr lang="it-IT" sz="4400" dirty="0" smtClean="0"/>
              <a:t>MONITORAGGIO E ATTESTAZIONE DEL PERCORSO IFS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-76200" y="2636837"/>
            <a:ext cx="8229600" cy="36877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it-IT" dirty="0" smtClean="0"/>
              <a:t>        Questa fase finale ha l’obiettivo di analizzare le esperienze realizzate nelle scuole, sia per gli effetti prodotti sui giovani, per l’arricchimento culturale e professionale del percorso formativo, che per l’inserimento nel mercato del lavoro.</a:t>
            </a:r>
            <a:br>
              <a:rPr lang="it-IT" dirty="0" smtClean="0"/>
            </a:br>
            <a:endParaRPr lang="it-IT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/>
          <p:cNvGraphicFramePr/>
          <p:nvPr/>
        </p:nvGraphicFramePr>
        <p:xfrm>
          <a:off x="152400" y="914400"/>
          <a:ext cx="8839200" cy="535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438400"/>
            <a:ext cx="1905000" cy="1143000"/>
          </a:xfrm>
        </p:spPr>
        <p:txBody>
          <a:bodyPr>
            <a:normAutofit/>
          </a:bodyPr>
          <a:lstStyle/>
          <a:p>
            <a:r>
              <a:rPr lang="it-IT" sz="4400" b="1" dirty="0" smtClean="0"/>
              <a:t>BANCA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810000" y="2057400"/>
            <a:ext cx="4648200" cy="2514600"/>
          </a:xfrm>
        </p:spPr>
        <p:txBody>
          <a:bodyPr/>
          <a:lstStyle/>
          <a:p>
            <a:r>
              <a:rPr lang="it-IT" dirty="0" smtClean="0">
                <a:latin typeface="Tahoma" pitchFamily="34" charset="0"/>
                <a:cs typeface="Tahoma" pitchFamily="34" charset="0"/>
              </a:rPr>
              <a:t>c/</a:t>
            </a:r>
            <a:r>
              <a:rPr lang="it-IT" dirty="0" err="1" smtClean="0">
                <a:latin typeface="Tahoma" pitchFamily="34" charset="0"/>
                <a:cs typeface="Tahoma" pitchFamily="34" charset="0"/>
              </a:rPr>
              <a:t>c</a:t>
            </a:r>
            <a:r>
              <a:rPr lang="it-IT" dirty="0" smtClean="0">
                <a:latin typeface="Tahoma" pitchFamily="34" charset="0"/>
                <a:cs typeface="Tahoma" pitchFamily="34" charset="0"/>
              </a:rPr>
              <a:t> vincolato </a:t>
            </a:r>
          </a:p>
          <a:p>
            <a:r>
              <a:rPr lang="it-IT" dirty="0" smtClean="0">
                <a:latin typeface="Tahoma" pitchFamily="34" charset="0"/>
                <a:cs typeface="Tahoma" pitchFamily="34" charset="0"/>
              </a:rPr>
              <a:t>c/</a:t>
            </a:r>
            <a:r>
              <a:rPr lang="it-IT" dirty="0" err="1" smtClean="0">
                <a:latin typeface="Tahoma" pitchFamily="34" charset="0"/>
                <a:cs typeface="Tahoma" pitchFamily="34" charset="0"/>
              </a:rPr>
              <a:t>c</a:t>
            </a:r>
            <a:r>
              <a:rPr lang="it-IT" dirty="0" smtClean="0">
                <a:latin typeface="Tahoma" pitchFamily="34" charset="0"/>
                <a:cs typeface="Tahoma" pitchFamily="34" charset="0"/>
              </a:rPr>
              <a:t> ordinario </a:t>
            </a:r>
          </a:p>
          <a:p>
            <a:r>
              <a:rPr lang="it-IT" dirty="0" smtClean="0">
                <a:latin typeface="Tahoma" pitchFamily="34" charset="0"/>
                <a:cs typeface="Tahoma" pitchFamily="34" charset="0"/>
              </a:rPr>
              <a:t>accensioni di fido </a:t>
            </a:r>
          </a:p>
          <a:p>
            <a:r>
              <a:rPr lang="it-IT" dirty="0" smtClean="0">
                <a:latin typeface="Tahoma" pitchFamily="34" charset="0"/>
                <a:cs typeface="Tahoma" pitchFamily="34" charset="0"/>
              </a:rPr>
              <a:t>operazioni di leasing </a:t>
            </a:r>
          </a:p>
          <a:p>
            <a:r>
              <a:rPr lang="it-IT" dirty="0" smtClean="0">
                <a:latin typeface="Tahoma" pitchFamily="34" charset="0"/>
                <a:cs typeface="Tahoma" pitchFamily="34" charset="0"/>
              </a:rPr>
              <a:t>altre operazioni bancarie</a:t>
            </a:r>
            <a:r>
              <a:rPr lang="it-IT" dirty="0" smtClean="0">
                <a:solidFill>
                  <a:srgbClr val="464646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endParaRPr lang="it-IT" dirty="0" smtClean="0"/>
          </a:p>
        </p:txBody>
      </p:sp>
      <p:cxnSp>
        <p:nvCxnSpPr>
          <p:cNvPr id="5" name="Connettore 2 4"/>
          <p:cNvCxnSpPr>
            <a:stCxn id="35842" idx="3"/>
          </p:cNvCxnSpPr>
          <p:nvPr/>
        </p:nvCxnSpPr>
        <p:spPr>
          <a:xfrm flipV="1">
            <a:off x="2514600" y="2362200"/>
            <a:ext cx="129540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 flipV="1">
            <a:off x="2514600" y="2819400"/>
            <a:ext cx="1295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>
            <a:endCxn id="35843" idx="1"/>
          </p:cNvCxnSpPr>
          <p:nvPr/>
        </p:nvCxnSpPr>
        <p:spPr>
          <a:xfrm flipV="1">
            <a:off x="2514600" y="3314700"/>
            <a:ext cx="1295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>
            <a:off x="2514600" y="3695700"/>
            <a:ext cx="1295400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>
            <a:off x="2514600" y="3543300"/>
            <a:ext cx="137160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066800"/>
            <a:ext cx="5943600" cy="1143000"/>
          </a:xfrm>
        </p:spPr>
        <p:txBody>
          <a:bodyPr>
            <a:normAutofit/>
          </a:bodyPr>
          <a:lstStyle/>
          <a:p>
            <a:r>
              <a:rPr lang="it-IT" sz="4400" b="1" dirty="0" smtClean="0"/>
              <a:t>AGENZIA DELLE ENTRATE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2819400"/>
            <a:ext cx="6172200" cy="2011363"/>
          </a:xfrm>
        </p:spPr>
        <p:txBody>
          <a:bodyPr/>
          <a:lstStyle/>
          <a:p>
            <a:r>
              <a:rPr lang="it-IT" dirty="0" smtClean="0">
                <a:latin typeface="Tahoma" pitchFamily="34" charset="0"/>
                <a:cs typeface="Tahoma" pitchFamily="34" charset="0"/>
              </a:rPr>
              <a:t>attribuzione del numero di Partita Iva </a:t>
            </a:r>
          </a:p>
          <a:p>
            <a:endParaRPr lang="it-IT" dirty="0" smtClean="0">
              <a:latin typeface="Tahoma" pitchFamily="34" charset="0"/>
              <a:cs typeface="Tahoma" pitchFamily="34" charset="0"/>
            </a:endParaRPr>
          </a:p>
          <a:p>
            <a:r>
              <a:rPr lang="it-IT" dirty="0" smtClean="0">
                <a:latin typeface="Tahoma" pitchFamily="34" charset="0"/>
                <a:cs typeface="Tahoma" pitchFamily="34" charset="0"/>
              </a:rPr>
              <a:t>assistenza per quanto concerne tutto il settore fiscale delle IFS </a:t>
            </a:r>
          </a:p>
          <a:p>
            <a:endParaRPr lang="it-IT" dirty="0" smtClean="0"/>
          </a:p>
        </p:txBody>
      </p:sp>
      <p:cxnSp>
        <p:nvCxnSpPr>
          <p:cNvPr id="5" name="Connettore 4 4"/>
          <p:cNvCxnSpPr/>
          <p:nvPr/>
        </p:nvCxnSpPr>
        <p:spPr>
          <a:xfrm>
            <a:off x="1371600" y="2438400"/>
            <a:ext cx="990600" cy="685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4 6"/>
          <p:cNvCxnSpPr/>
          <p:nvPr/>
        </p:nvCxnSpPr>
        <p:spPr>
          <a:xfrm rot="10800000" flipV="1">
            <a:off x="2133600" y="2438400"/>
            <a:ext cx="5410200" cy="1600200"/>
          </a:xfrm>
          <a:prstGeom prst="bentConnector3">
            <a:avLst>
              <a:gd name="adj1" fmla="val 11396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667000"/>
            <a:ext cx="4267200" cy="1143000"/>
          </a:xfrm>
        </p:spPr>
        <p:txBody>
          <a:bodyPr>
            <a:normAutofit/>
          </a:bodyPr>
          <a:lstStyle/>
          <a:p>
            <a:r>
              <a:rPr lang="it-IT" sz="2400" dirty="0" smtClean="0"/>
              <a:t>AMMINISTRATORE </a:t>
            </a:r>
            <a:br>
              <a:rPr lang="it-IT" sz="2400" dirty="0" smtClean="0"/>
            </a:br>
            <a:r>
              <a:rPr lang="it-IT" sz="2400" dirty="0" smtClean="0"/>
              <a:t>DEL SISTEMA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962400" y="1905000"/>
            <a:ext cx="5181600" cy="3459162"/>
          </a:xfrm>
        </p:spPr>
        <p:txBody>
          <a:bodyPr/>
          <a:lstStyle/>
          <a:p>
            <a:r>
              <a:rPr lang="it-IT" dirty="0" smtClean="0">
                <a:latin typeface="Tahoma" pitchFamily="34" charset="0"/>
                <a:cs typeface="Tahoma" pitchFamily="34" charset="0"/>
              </a:rPr>
              <a:t>gestisce ed effettua manutenzione tecnica dei servizi telematici </a:t>
            </a:r>
          </a:p>
          <a:p>
            <a:r>
              <a:rPr lang="it-IT" dirty="0" smtClean="0">
                <a:latin typeface="Tahoma" pitchFamily="34" charset="0"/>
                <a:cs typeface="Tahoma" pitchFamily="34" charset="0"/>
              </a:rPr>
              <a:t>gestisce il sistema di posta elettronica </a:t>
            </a:r>
          </a:p>
          <a:p>
            <a:r>
              <a:rPr lang="it-IT" dirty="0" smtClean="0">
                <a:latin typeface="Tahoma" pitchFamily="34" charset="0"/>
                <a:cs typeface="Tahoma" pitchFamily="34" charset="0"/>
              </a:rPr>
              <a:t>svolge tutte le attività di sicurezza sul sistema telematico </a:t>
            </a:r>
          </a:p>
          <a:p>
            <a:endParaRPr lang="it-IT" dirty="0" smtClean="0"/>
          </a:p>
          <a:p>
            <a:endParaRPr lang="it-IT" dirty="0" smtClean="0"/>
          </a:p>
        </p:txBody>
      </p:sp>
      <p:cxnSp>
        <p:nvCxnSpPr>
          <p:cNvPr id="4" name="Connettore 2 3"/>
          <p:cNvCxnSpPr/>
          <p:nvPr/>
        </p:nvCxnSpPr>
        <p:spPr>
          <a:xfrm flipV="1">
            <a:off x="2667000" y="2133600"/>
            <a:ext cx="1295400" cy="1257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2 4"/>
          <p:cNvCxnSpPr/>
          <p:nvPr/>
        </p:nvCxnSpPr>
        <p:spPr>
          <a:xfrm>
            <a:off x="2667000" y="3543300"/>
            <a:ext cx="1295400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/>
          <p:cNvCxnSpPr/>
          <p:nvPr/>
        </p:nvCxnSpPr>
        <p:spPr>
          <a:xfrm flipV="1">
            <a:off x="2667000" y="3429000"/>
            <a:ext cx="1295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3200"/>
            <a:ext cx="2590800" cy="685800"/>
          </a:xfrm>
        </p:spPr>
        <p:txBody>
          <a:bodyPr>
            <a:normAutofit fontScale="90000"/>
          </a:bodyPr>
          <a:lstStyle/>
          <a:p>
            <a:r>
              <a:rPr lang="it-IT" sz="4400" dirty="0" smtClean="0"/>
              <a:t>MERCATO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419600" y="2057400"/>
            <a:ext cx="4572000" cy="4267200"/>
          </a:xfrm>
        </p:spPr>
        <p:txBody>
          <a:bodyPr>
            <a:normAutofit/>
          </a:bodyPr>
          <a:lstStyle/>
          <a:p>
            <a:r>
              <a:rPr lang="it-IT" sz="2800" dirty="0" smtClean="0">
                <a:latin typeface="Tahoma" pitchFamily="34" charset="0"/>
                <a:cs typeface="Tahoma" pitchFamily="34" charset="0"/>
              </a:rPr>
              <a:t>Gestisce i rapporti tra il mercato nazionale e le IFS regionali</a:t>
            </a:r>
          </a:p>
          <a:p>
            <a:r>
              <a:rPr lang="it-IT" sz="2800" dirty="0" smtClean="0">
                <a:latin typeface="Tahoma" pitchFamily="34" charset="0"/>
                <a:cs typeface="Tahoma" pitchFamily="34" charset="0"/>
              </a:rPr>
              <a:t>Controlla le avvenute transazioni tra le varie IFS</a:t>
            </a:r>
          </a:p>
        </p:txBody>
      </p:sp>
      <p:cxnSp>
        <p:nvCxnSpPr>
          <p:cNvPr id="4" name="Connettore 2 3"/>
          <p:cNvCxnSpPr/>
          <p:nvPr/>
        </p:nvCxnSpPr>
        <p:spPr>
          <a:xfrm flipV="1">
            <a:off x="2514600" y="2362200"/>
            <a:ext cx="182880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/>
          <p:cNvCxnSpPr/>
          <p:nvPr/>
        </p:nvCxnSpPr>
        <p:spPr>
          <a:xfrm>
            <a:off x="2514600" y="3238500"/>
            <a:ext cx="18288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r>
              <a:rPr lang="it-IT" sz="4400" dirty="0" smtClean="0"/>
              <a:t>ULTERIORI  SERVIZI  OFFERTI: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2971800" y="1981200"/>
            <a:ext cx="6019800" cy="4221163"/>
          </a:xfrm>
        </p:spPr>
        <p:txBody>
          <a:bodyPr/>
          <a:lstStyle/>
          <a:p>
            <a:r>
              <a:rPr lang="it-IT" sz="2400" dirty="0" smtClean="0"/>
              <a:t>tengono rapporti con gli enti e le istituzioni locali, </a:t>
            </a:r>
          </a:p>
          <a:p>
            <a:r>
              <a:rPr lang="it-IT" sz="2400" dirty="0" smtClean="0"/>
              <a:t>diffondono nelle scuole la cultura d'impresa, </a:t>
            </a:r>
          </a:p>
          <a:p>
            <a:r>
              <a:rPr lang="it-IT" sz="2400" dirty="0" smtClean="0"/>
              <a:t>promuovono e organizzano eventi (fiere, mostre, convegni, ecc.), </a:t>
            </a:r>
          </a:p>
          <a:p>
            <a:r>
              <a:rPr lang="it-IT" sz="2400" dirty="0" smtClean="0"/>
              <a:t>Si raccordano con le Centrali nazionali di simulazione,</a:t>
            </a:r>
          </a:p>
          <a:p>
            <a:r>
              <a:rPr lang="it-IT" sz="2400" dirty="0" smtClean="0"/>
              <a:t>Predispongono corsi di aggiornamento degli insegnanti </a:t>
            </a:r>
          </a:p>
          <a:p>
            <a:endParaRPr lang="it-IT" sz="2800" dirty="0" smtClean="0"/>
          </a:p>
        </p:txBody>
      </p:sp>
      <p:cxnSp>
        <p:nvCxnSpPr>
          <p:cNvPr id="5" name="Connettore 4 4"/>
          <p:cNvCxnSpPr/>
          <p:nvPr/>
        </p:nvCxnSpPr>
        <p:spPr>
          <a:xfrm>
            <a:off x="990600" y="1676400"/>
            <a:ext cx="1905000" cy="533400"/>
          </a:xfrm>
          <a:prstGeom prst="bentConnector3">
            <a:avLst>
              <a:gd name="adj1" fmla="val 4778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4 6"/>
          <p:cNvCxnSpPr/>
          <p:nvPr/>
        </p:nvCxnSpPr>
        <p:spPr>
          <a:xfrm>
            <a:off x="838200" y="1676400"/>
            <a:ext cx="2057400" cy="1295400"/>
          </a:xfrm>
          <a:prstGeom prst="bentConnector3">
            <a:avLst>
              <a:gd name="adj1" fmla="val 6162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4 7"/>
          <p:cNvCxnSpPr/>
          <p:nvPr/>
        </p:nvCxnSpPr>
        <p:spPr>
          <a:xfrm rot="16200000" flipH="1">
            <a:off x="2171700" y="3086100"/>
            <a:ext cx="838200" cy="609600"/>
          </a:xfrm>
          <a:prstGeom prst="bentConnector3">
            <a:avLst>
              <a:gd name="adj1" fmla="val 10035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4 8"/>
          <p:cNvCxnSpPr/>
          <p:nvPr/>
        </p:nvCxnSpPr>
        <p:spPr>
          <a:xfrm rot="16200000" flipH="1">
            <a:off x="2286000" y="4038600"/>
            <a:ext cx="838200" cy="381000"/>
          </a:xfrm>
          <a:prstGeom prst="bentConnector3">
            <a:avLst>
              <a:gd name="adj1" fmla="val 10035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4 9"/>
          <p:cNvCxnSpPr/>
          <p:nvPr/>
        </p:nvCxnSpPr>
        <p:spPr>
          <a:xfrm rot="16200000" flipH="1">
            <a:off x="2362200" y="4953000"/>
            <a:ext cx="838200" cy="228600"/>
          </a:xfrm>
          <a:prstGeom prst="bentConnector3">
            <a:avLst>
              <a:gd name="adj1" fmla="val 10035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229600" cy="944562"/>
          </a:xfrm>
        </p:spPr>
        <p:txBody>
          <a:bodyPr>
            <a:normAutofit/>
          </a:bodyPr>
          <a:lstStyle/>
          <a:p>
            <a:pPr eaLnBrk="1" hangingPunct="1"/>
            <a:r>
              <a:rPr lang="it-IT" sz="4400" dirty="0" smtClean="0">
                <a:solidFill>
                  <a:srgbClr val="0070C0"/>
                </a:solidFill>
              </a:rPr>
              <a:t>Che cos’è la simulazione d’impresa?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/>
          <a:lstStyle/>
          <a:p>
            <a:pPr marL="363538" indent="-363538" algn="just" eaLnBrk="1" hangingPunct="1">
              <a:buFontTx/>
              <a:buNone/>
            </a:pPr>
            <a:r>
              <a:rPr lang="it-IT" dirty="0" smtClean="0"/>
              <a:t>L’impresa simulata è un </a:t>
            </a:r>
            <a:r>
              <a:rPr lang="it-IT" b="1" i="1" dirty="0" smtClean="0"/>
              <a:t>progetto didattico e formativo</a:t>
            </a:r>
            <a:r>
              <a:rPr lang="it-IT" dirty="0" smtClean="0"/>
              <a:t> che intende riprodurre all’interno della scuola o di altra istituzione il concreto modo di operare di un’azienda negli aspetti che riguardano:</a:t>
            </a:r>
          </a:p>
          <a:p>
            <a:pPr marL="363538" indent="-363538" algn="just" eaLnBrk="1" hangingPunct="1"/>
            <a:r>
              <a:rPr lang="it-IT" dirty="0" smtClean="0"/>
              <a:t>l’organizzazione,</a:t>
            </a:r>
          </a:p>
          <a:p>
            <a:pPr marL="363538" indent="-363538" algn="just" eaLnBrk="1" hangingPunct="1"/>
            <a:r>
              <a:rPr lang="it-IT" dirty="0" smtClean="0"/>
              <a:t>l’ambiente,</a:t>
            </a:r>
          </a:p>
          <a:p>
            <a:pPr marL="363538" indent="-363538" algn="just" eaLnBrk="1" hangingPunct="1"/>
            <a:r>
              <a:rPr lang="it-IT" dirty="0" smtClean="0"/>
              <a:t>le relazioni</a:t>
            </a:r>
          </a:p>
          <a:p>
            <a:pPr marL="363538" indent="-363538" algn="just" eaLnBrk="1" hangingPunct="1"/>
            <a:r>
              <a:rPr lang="it-IT" dirty="0" smtClean="0"/>
              <a:t>gli strumenti di lavoro.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63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ext Box 2052"/>
          <p:cNvSpPr txBox="1">
            <a:spLocks noChangeArrowheads="1"/>
          </p:cNvSpPr>
          <p:nvPr/>
        </p:nvSpPr>
        <p:spPr bwMode="auto">
          <a:xfrm>
            <a:off x="304800" y="3124200"/>
            <a:ext cx="85344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it-IT" sz="2500"/>
          </a:p>
        </p:txBody>
      </p:sp>
      <p:sp>
        <p:nvSpPr>
          <p:cNvPr id="43013" name="Rectangle 2053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8229600" cy="914400"/>
          </a:xfrm>
        </p:spPr>
        <p:txBody>
          <a:bodyPr>
            <a:noAutofit/>
          </a:bodyPr>
          <a:lstStyle/>
          <a:p>
            <a:pPr eaLnBrk="1" hangingPunct="1"/>
            <a:r>
              <a:rPr lang="it-IT" sz="4400" dirty="0" smtClean="0">
                <a:cs typeface="Times New Roman" pitchFamily="18" charset="0"/>
              </a:rPr>
              <a:t>Qual è l’obiettivo della simulazione d’impresa?</a:t>
            </a:r>
            <a:endParaRPr lang="it-IT" sz="4400" dirty="0" smtClean="0"/>
          </a:p>
        </p:txBody>
      </p:sp>
      <p:sp>
        <p:nvSpPr>
          <p:cNvPr id="5124" name="Segnaposto contenuto 4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14800"/>
          </a:xfrm>
        </p:spPr>
        <p:txBody>
          <a:bodyPr/>
          <a:lstStyle/>
          <a:p>
            <a:pPr algn="just">
              <a:spcBef>
                <a:spcPct val="50000"/>
              </a:spcBef>
            </a:pPr>
            <a:r>
              <a:rPr lang="it-IT" dirty="0" smtClean="0">
                <a:cs typeface="Times New Roman" pitchFamily="18" charset="0"/>
              </a:rPr>
              <a:t>Realizzare un’immediata relazione tra le conoscenze acquisite nel corso di studi e le loro applicazioni concrete, fondata su una modalità di apprendimento</a:t>
            </a:r>
            <a:r>
              <a:rPr lang="it-IT" i="1" dirty="0" smtClean="0">
                <a:cs typeface="Times New Roman" pitchFamily="18" charset="0"/>
              </a:rPr>
              <a:t>, </a:t>
            </a:r>
            <a:r>
              <a:rPr lang="it-IT" dirty="0" smtClean="0">
                <a:cs typeface="Times New Roman" pitchFamily="18" charset="0"/>
              </a:rPr>
              <a:t>in base alla quale il pensare, il sapere e il saper fare costituiscono il pilastro di tutto il processo di apprendimento.</a:t>
            </a:r>
            <a:endParaRPr lang="it-IT" dirty="0" smtClean="0"/>
          </a:p>
          <a:p>
            <a:pPr algn="just">
              <a:spcBef>
                <a:spcPct val="50000"/>
              </a:spcBef>
            </a:pPr>
            <a:endParaRPr lang="it-IT" dirty="0" smtClean="0"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endParaRPr lang="it-IT" dirty="0" smtClean="0">
              <a:cs typeface="Times New Roman" pitchFamily="18" charset="0"/>
            </a:endParaRPr>
          </a:p>
          <a:p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528" fill="hold" grpId="0" nodeType="afterEffect" nodePh="1">
                                  <p:stCondLst>
                                    <p:cond delay="300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utoUpdateAnimBg="0"/>
      <p:bldP spid="4301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8" name="Rectangle 1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sz="4400" dirty="0" smtClean="0">
                <a:latin typeface="+mn-lt"/>
                <a:cs typeface="Times New Roman" pitchFamily="18" charset="0"/>
              </a:rPr>
              <a:t>Obiettivi Formativi</a:t>
            </a:r>
            <a:endParaRPr lang="it-IT" sz="4400" dirty="0" smtClean="0">
              <a:latin typeface="+mn-lt"/>
            </a:endParaRPr>
          </a:p>
        </p:txBody>
      </p:sp>
      <p:sp>
        <p:nvSpPr>
          <p:cNvPr id="6147" name="Segnaposto contenuto 8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724400"/>
          </a:xfrm>
        </p:spPr>
        <p:txBody>
          <a:bodyPr/>
          <a:lstStyle/>
          <a:p>
            <a:r>
              <a:rPr lang="it-IT" b="1" dirty="0" smtClean="0"/>
              <a:t>Acquisire esperienza pratica</a:t>
            </a:r>
          </a:p>
          <a:p>
            <a:r>
              <a:rPr lang="it-IT" b="1" dirty="0" smtClean="0"/>
              <a:t>Sviluppare le competenze trasversali</a:t>
            </a:r>
            <a:endParaRPr lang="it-IT" dirty="0" smtClean="0"/>
          </a:p>
          <a:p>
            <a:r>
              <a:rPr lang="it-IT" b="1" dirty="0" smtClean="0"/>
              <a:t>Acquisire una cultura aziendale</a:t>
            </a:r>
          </a:p>
          <a:p>
            <a:r>
              <a:rPr lang="it-IT" b="1" dirty="0" smtClean="0"/>
              <a:t>Sviluppare l’imprenditorialità individuale</a:t>
            </a:r>
          </a:p>
          <a:p>
            <a:r>
              <a:rPr lang="it-IT" b="1" dirty="0" smtClean="0"/>
              <a:t>Individualizzare il processo formativo</a:t>
            </a:r>
          </a:p>
          <a:p>
            <a:r>
              <a:rPr lang="it-IT" b="1" dirty="0" smtClean="0"/>
              <a:t>Decidere ed assumere delle responsabilità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72400" cy="1143000"/>
          </a:xfrm>
        </p:spPr>
        <p:txBody>
          <a:bodyPr>
            <a:normAutofit/>
          </a:bodyPr>
          <a:lstStyle/>
          <a:p>
            <a:r>
              <a:rPr lang="it-IT" sz="4400" dirty="0" smtClean="0"/>
              <a:t>CHE COS'E' L'IFS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3429000"/>
            <a:ext cx="7543800" cy="2514600"/>
          </a:xfrm>
        </p:spPr>
        <p:txBody>
          <a:bodyPr>
            <a:noAutofit/>
          </a:bodyPr>
          <a:lstStyle/>
          <a:p>
            <a:r>
              <a:rPr lang="it-IT" sz="2000" dirty="0" smtClean="0">
                <a:latin typeface="+mj-lt"/>
              </a:rPr>
              <a:t>STEP 1: creazione </a:t>
            </a:r>
            <a:r>
              <a:rPr lang="it-IT" sz="2000" dirty="0" smtClean="0">
                <a:latin typeface="+mj-lt"/>
              </a:rPr>
              <a:t>della </a:t>
            </a:r>
            <a:r>
              <a:rPr lang="it-IT" sz="2000" b="1" dirty="0" smtClean="0">
                <a:latin typeface="+mj-lt"/>
              </a:rPr>
              <a:t>business idea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smtClean="0">
                <a:latin typeface="+mj-lt"/>
              </a:rPr>
              <a:t>e del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b="1" dirty="0" smtClean="0">
                <a:latin typeface="+mj-lt"/>
              </a:rPr>
              <a:t>business </a:t>
            </a:r>
            <a:r>
              <a:rPr lang="it-IT" sz="2000" b="1" dirty="0" err="1" smtClean="0">
                <a:latin typeface="+mj-lt"/>
              </a:rPr>
              <a:t>plan</a:t>
            </a:r>
            <a:endParaRPr lang="it-IT" sz="2000" dirty="0" smtClean="0">
              <a:latin typeface="+mj-lt"/>
            </a:endParaRPr>
          </a:p>
          <a:p>
            <a:r>
              <a:rPr lang="it-IT" sz="2000" dirty="0" smtClean="0">
                <a:latin typeface="+mj-lt"/>
              </a:rPr>
              <a:t>STEP 2: dall’iscrizione </a:t>
            </a:r>
            <a:r>
              <a:rPr lang="it-IT" sz="2000" dirty="0" smtClean="0">
                <a:latin typeface="+mj-lt"/>
              </a:rPr>
              <a:t>alla Camera di Commercio e all’Ufficio Registro alle transazioni </a:t>
            </a:r>
            <a:r>
              <a:rPr lang="it-IT" sz="2000" dirty="0" smtClean="0">
                <a:latin typeface="+mj-lt"/>
              </a:rPr>
              <a:t>commerciali</a:t>
            </a:r>
            <a:endParaRPr lang="it-IT" sz="2000" dirty="0" smtClean="0">
              <a:latin typeface="+mj-lt"/>
            </a:endParaRPr>
          </a:p>
          <a:p>
            <a:r>
              <a:rPr lang="it-IT" sz="2000" dirty="0" smtClean="0">
                <a:latin typeface="+mj-lt"/>
              </a:rPr>
              <a:t>STEP 3: dalle operazioni </a:t>
            </a:r>
            <a:r>
              <a:rPr lang="it-IT" sz="2000" dirty="0" smtClean="0">
                <a:latin typeface="+mj-lt"/>
              </a:rPr>
              <a:t>finanziarie agli adempimenti fiscali.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914400" y="1676400"/>
            <a:ext cx="670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IFS è la sigla di </a:t>
            </a:r>
            <a:r>
              <a:rPr lang="it-IT" b="1" dirty="0" smtClean="0"/>
              <a:t>Impresa Formativa Simulata</a:t>
            </a:r>
            <a:r>
              <a:rPr lang="it-IT" dirty="0" smtClean="0"/>
              <a:t> e indica un’azienda virtuale animata da studenti che svolge attività di mercato in rete, e-commerce, con il tutoraggio di un’azienda reale che ne è l’azienda madrina e che costituisce il modello di riferimento per ogni fase del ciclo di vita aziendale.</a:t>
            </a:r>
            <a:endParaRPr lang="it-IT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>
            <a:normAutofit/>
          </a:bodyPr>
          <a:lstStyle/>
          <a:p>
            <a:r>
              <a:rPr lang="it-IT" sz="4400" dirty="0" smtClean="0"/>
              <a:t>OBIETTIVI PROGETTO</a:t>
            </a:r>
            <a:endParaRPr lang="it-IT" sz="4400" dirty="0"/>
          </a:p>
        </p:txBody>
      </p:sp>
      <p:graphicFrame>
        <p:nvGraphicFramePr>
          <p:cNvPr id="4" name="Segnaposto tabella 3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a 2"/>
          <p:cNvGraphicFramePr/>
          <p:nvPr/>
        </p:nvGraphicFramePr>
        <p:xfrm>
          <a:off x="1447800" y="2362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66800" y="762000"/>
            <a:ext cx="7772400" cy="1143000"/>
          </a:xfrm>
          <a:prstGeom prst="rect">
            <a:avLst/>
          </a:prstGeom>
        </p:spPr>
        <p:txBody>
          <a:bodyPr vert="horz" lIns="0" rIns="0" bIns="0" anchor="b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530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 FASI DEL PROGETTO</a:t>
            </a:r>
            <a:r>
              <a:rPr kumimoji="0" lang="it-IT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sz="50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62000" y="1600200"/>
            <a:ext cx="7620000" cy="99060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it-IT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metodologia della simulazione d’impresa presuppone un'attività progettuale che si snoda attraverso le seguenti fasi:</a:t>
            </a:r>
            <a:br>
              <a:rPr kumimoji="0" lang="it-IT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250825" y="838200"/>
            <a:ext cx="8435975" cy="4343400"/>
          </a:xfrm>
        </p:spPr>
        <p:txBody>
          <a:bodyPr/>
          <a:lstStyle/>
          <a:p>
            <a:pPr lvl="1" indent="-22225" algn="ctr">
              <a:lnSpc>
                <a:spcPct val="90000"/>
              </a:lnSpc>
              <a:buFontTx/>
              <a:buNone/>
              <a:tabLst>
                <a:tab pos="450850" algn="l"/>
              </a:tabLst>
            </a:pPr>
            <a:endParaRPr lang="it-IT" sz="4800" smtClean="0"/>
          </a:p>
          <a:p>
            <a:pPr lvl="1" indent="-22225" algn="ctr">
              <a:lnSpc>
                <a:spcPct val="90000"/>
              </a:lnSpc>
              <a:buFontTx/>
              <a:buNone/>
              <a:tabLst>
                <a:tab pos="450850" algn="l"/>
              </a:tabLst>
            </a:pPr>
            <a:r>
              <a:rPr lang="it-IT" sz="4800" smtClean="0">
                <a:latin typeface="Verdana" pitchFamily="34" charset="0"/>
              </a:rPr>
              <a:t>Simucenter regionali offrono gli stessi servizi dei Simucenter nazionali</a:t>
            </a:r>
            <a:r>
              <a:rPr lang="it-IT" smtClean="0">
                <a:latin typeface="Verdana" pitchFamily="34" charset="0"/>
              </a:rPr>
              <a:t> </a:t>
            </a:r>
          </a:p>
          <a:p>
            <a:pPr lvl="1" indent="-22225" algn="ctr">
              <a:lnSpc>
                <a:spcPct val="90000"/>
              </a:lnSpc>
              <a:buFontTx/>
              <a:buNone/>
              <a:tabLst>
                <a:tab pos="450850" algn="l"/>
              </a:tabLst>
            </a:pPr>
            <a:r>
              <a:rPr lang="it-IT" smtClean="0">
                <a:latin typeface="Verdana" pitchFamily="34" charset="0"/>
              </a:rPr>
              <a:t>(limitatamente alle IFS del loro territorio)</a:t>
            </a:r>
            <a:endParaRPr lang="it-IT" sz="3600" smtClean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066800"/>
          </a:xfrm>
        </p:spPr>
        <p:txBody>
          <a:bodyPr>
            <a:noAutofit/>
          </a:bodyPr>
          <a:lstStyle/>
          <a:p>
            <a:r>
              <a:rPr lang="it-IT" sz="4400" dirty="0" smtClean="0"/>
              <a:t>MOTIVAZIONI COSTITUZIONE SIMUCENTER REGIONALI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endParaRPr lang="it-IT" dirty="0" smtClean="0"/>
          </a:p>
          <a:p>
            <a:pPr marL="609600" indent="-609600">
              <a:buFontTx/>
              <a:buAutoNum type="arabicPeriod"/>
            </a:pPr>
            <a:r>
              <a:rPr lang="it-IT" sz="3600" dirty="0" smtClean="0"/>
              <a:t>Difficoltà di gestione nazionale dovuta alla massiccia adesione al progetto </a:t>
            </a:r>
          </a:p>
          <a:p>
            <a:pPr marL="609600" indent="-609600">
              <a:buFontTx/>
              <a:buAutoNum type="arabicPeriod"/>
            </a:pPr>
            <a:r>
              <a:rPr lang="it-IT" sz="3600" dirty="0" smtClean="0"/>
              <a:t>Maggior operatività a livello locale e  sviluppo dell’interazione tra le IFS della regione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218</TotalTime>
  <Words>686</Words>
  <Application>Microsoft Office PowerPoint</Application>
  <PresentationFormat>Presentazione su schermo (4:3)</PresentationFormat>
  <Paragraphs>85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Equinozio</vt:lpstr>
      <vt:lpstr>L’IMPRESA FORMATIVA SIMULATA DEI LICEI DI BELVEDERE MARITTIMO</vt:lpstr>
      <vt:lpstr>Che cos’è la simulazione d’impresa?</vt:lpstr>
      <vt:lpstr>Qual è l’obiettivo della simulazione d’impresa?</vt:lpstr>
      <vt:lpstr>Obiettivi Formativi</vt:lpstr>
      <vt:lpstr>CHE COS'E' L'IFS</vt:lpstr>
      <vt:lpstr>OBIETTIVI PROGETTO</vt:lpstr>
      <vt:lpstr>Diapositiva 7</vt:lpstr>
      <vt:lpstr>Diapositiva 8</vt:lpstr>
      <vt:lpstr>MOTIVAZIONI COSTITUZIONE SIMUCENTER REGIONALI</vt:lpstr>
      <vt:lpstr>COMPITI SIMUCENTER</vt:lpstr>
      <vt:lpstr>RICOGNIZIONE ORIENTAMENTO ACQUISIZIONE DATI</vt:lpstr>
      <vt:lpstr>PROGETTAZIONE FORMATIVA E ATTIVAZIONE DELL’IFS</vt:lpstr>
      <vt:lpstr>MONITORAGGIO E ATTESTAZIONE DEL PERCORSO IFS</vt:lpstr>
      <vt:lpstr>Diapositiva 14</vt:lpstr>
      <vt:lpstr>BANCA</vt:lpstr>
      <vt:lpstr>AGENZIA DELLE ENTRATE</vt:lpstr>
      <vt:lpstr>AMMINISTRATORE  DEL SISTEMA</vt:lpstr>
      <vt:lpstr>MERCATO</vt:lpstr>
      <vt:lpstr>ULTERIORI  SERVIZI  OFFERTI: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utente</dc:creator>
  <cp:lastModifiedBy>utente</cp:lastModifiedBy>
  <cp:revision>31</cp:revision>
  <cp:lastPrinted>1601-01-01T00:00:00Z</cp:lastPrinted>
  <dcterms:created xsi:type="dcterms:W3CDTF">1601-01-01T00:00:00Z</dcterms:created>
  <dcterms:modified xsi:type="dcterms:W3CDTF">2016-02-28T17:29:48Z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